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61" r:id="rId2"/>
  </p:sldMasterIdLst>
  <p:notesMasterIdLst>
    <p:notesMasterId r:id="rId53"/>
  </p:notesMasterIdLst>
  <p:handoutMasterIdLst>
    <p:handoutMasterId r:id="rId54"/>
  </p:handoutMasterIdLst>
  <p:sldIdLst>
    <p:sldId id="505" r:id="rId3"/>
    <p:sldId id="508" r:id="rId4"/>
    <p:sldId id="510" r:id="rId5"/>
    <p:sldId id="511" r:id="rId6"/>
    <p:sldId id="512" r:id="rId7"/>
    <p:sldId id="513" r:id="rId8"/>
    <p:sldId id="514" r:id="rId9"/>
    <p:sldId id="515" r:id="rId10"/>
    <p:sldId id="516" r:id="rId11"/>
    <p:sldId id="517" r:id="rId12"/>
    <p:sldId id="518" r:id="rId13"/>
    <p:sldId id="519" r:id="rId14"/>
    <p:sldId id="520" r:id="rId15"/>
    <p:sldId id="521" r:id="rId16"/>
    <p:sldId id="522" r:id="rId17"/>
    <p:sldId id="535" r:id="rId18"/>
    <p:sldId id="536" r:id="rId19"/>
    <p:sldId id="537" r:id="rId20"/>
    <p:sldId id="538" r:id="rId21"/>
    <p:sldId id="539" r:id="rId22"/>
    <p:sldId id="540" r:id="rId23"/>
    <p:sldId id="541" r:id="rId24"/>
    <p:sldId id="542" r:id="rId25"/>
    <p:sldId id="543" r:id="rId26"/>
    <p:sldId id="544" r:id="rId27"/>
    <p:sldId id="545" r:id="rId28"/>
    <p:sldId id="547" r:id="rId29"/>
    <p:sldId id="546" r:id="rId30"/>
    <p:sldId id="548" r:id="rId31"/>
    <p:sldId id="549" r:id="rId32"/>
    <p:sldId id="550" r:id="rId33"/>
    <p:sldId id="551" r:id="rId34"/>
    <p:sldId id="552" r:id="rId35"/>
    <p:sldId id="553" r:id="rId36"/>
    <p:sldId id="554" r:id="rId37"/>
    <p:sldId id="555" r:id="rId38"/>
    <p:sldId id="575" r:id="rId39"/>
    <p:sldId id="576" r:id="rId40"/>
    <p:sldId id="577" r:id="rId41"/>
    <p:sldId id="523" r:id="rId42"/>
    <p:sldId id="524" r:id="rId43"/>
    <p:sldId id="525" r:id="rId44"/>
    <p:sldId id="526" r:id="rId45"/>
    <p:sldId id="527" r:id="rId46"/>
    <p:sldId id="528" r:id="rId47"/>
    <p:sldId id="529" r:id="rId48"/>
    <p:sldId id="578" r:id="rId49"/>
    <p:sldId id="532" r:id="rId50"/>
    <p:sldId id="533" r:id="rId51"/>
    <p:sldId id="557" r:id="rId52"/>
  </p:sldIdLst>
  <p:sldSz cx="9144000" cy="5143500" type="screen16x9"/>
  <p:notesSz cx="6797675" cy="9926638"/>
  <p:embeddedFontLst>
    <p:embeddedFont>
      <p:font typeface="Arial Unicode MS" panose="020B0604020202020204" charset="-128"/>
      <p:regular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Roboto Slab" panose="020B0604020202020204" charset="0"/>
      <p:regular r:id="rId60"/>
      <p:bold r:id="rId61"/>
    </p:embeddedFont>
    <p:embeddedFont>
      <p:font typeface="Source Sans Pro" panose="020B050303040302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1BA"/>
    <a:srgbClr val="85B4D9"/>
    <a:srgbClr val="E2EDF6"/>
    <a:srgbClr val="0091EA"/>
    <a:srgbClr val="38A9EF"/>
    <a:srgbClr val="93D0F6"/>
    <a:srgbClr val="2DA4EE"/>
    <a:srgbClr val="2C618B"/>
    <a:srgbClr val="1D405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75E50-35A0-4EDE-972E-47D87FCDD355}">
  <a:tblStyle styleId="{A8375E50-35A0-4EDE-972E-47D87FCDD3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11" autoAdjust="0"/>
    <p:restoredTop sz="99467" autoAdjust="0"/>
  </p:normalViewPr>
  <p:slideViewPr>
    <p:cSldViewPr>
      <p:cViewPr>
        <p:scale>
          <a:sx n="125" d="100"/>
          <a:sy n="125" d="100"/>
        </p:scale>
        <p:origin x="-228" y="-84"/>
      </p:cViewPr>
      <p:guideLst>
        <p:guide orient="horz" pos="2160"/>
        <p:guide pos="2880"/>
        <p:guide orient="horz" pos="1621"/>
      </p:guideLst>
    </p:cSldViewPr>
  </p:slideViewPr>
  <p:outlineViewPr>
    <p:cViewPr>
      <p:scale>
        <a:sx n="33" d="100"/>
        <a:sy n="33" d="100"/>
      </p:scale>
      <p:origin x="0" y="-184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96"/>
    </p:cViewPr>
  </p:sorterViewPr>
  <p:notesViewPr>
    <p:cSldViewPr>
      <p:cViewPr varScale="1">
        <p:scale>
          <a:sx n="47" d="100"/>
          <a:sy n="47" d="100"/>
        </p:scale>
        <p:origin x="27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9.fntdata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4.fntdata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font" Target="fonts/font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5.fntdata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62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DA21D-E309-4BA5-98FA-21CF20EBA7AC}" type="datetimeFigureOut">
              <a:rPr lang="pt-BR" smtClean="0"/>
              <a:t>20/01/2023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87C3E-7AE4-43BE-AC06-35B5BD8390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419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456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8" y="1020268"/>
            <a:ext cx="5807400" cy="11598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4649963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6" y="4229101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30" y="3448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2" y="4933406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6" y="475050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9" y="2530109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593638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4" y="1004906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3722333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1" y="4241001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5" y="1493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3" y="203494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64" y="1878372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7" y="356128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9" y="4595585"/>
            <a:ext cx="253800" cy="1905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" descr="Credenciamento SENAI-PB - Login">
            <a:extLst>
              <a:ext uri="{FF2B5EF4-FFF2-40B4-BE49-F238E27FC236}">
                <a16:creationId xmlns:a16="http://schemas.microsoft.com/office/drawing/2014/main" id="{822EB18F-4FCB-44A3-B3DB-708BD52851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1" y="-1"/>
            <a:ext cx="9144000" cy="68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9359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1" y="2"/>
            <a:ext cx="9144000" cy="489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542109" y="218804"/>
            <a:ext cx="7889966" cy="57901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28404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81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937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6456027" y="1093052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11189" y="1793140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358917" y="1897247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838178" y="1197159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3529420" y="3236178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3902095" y="3340285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60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6" y="1364312"/>
            <a:ext cx="7194958" cy="1984497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1" y="1364316"/>
            <a:ext cx="1406726" cy="17924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lvl="0" algn="ctr"/>
            <a:endParaRPr lang="en-US" sz="12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2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6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70621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0098" y="134445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098" y="215879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50098" y="297313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50098" y="3787476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13397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6986860" y="2407028"/>
            <a:ext cx="1620001" cy="1079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986860" y="1329783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5366860" y="3484369"/>
            <a:ext cx="1620001" cy="1079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6860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366700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5366860" y="1329783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3746540" y="2407028"/>
            <a:ext cx="1620001" cy="1079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746178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126375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506215" y="2407028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6694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31880" y="110878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1880" y="2340449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1880" y="357209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7283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5000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1848" y="1324776"/>
            <a:ext cx="1539000" cy="8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4" y="2340442"/>
            <a:ext cx="4860847" cy="116301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3321848" y="2184576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4931880" y="2184576"/>
            <a:ext cx="153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4931880" y="3422461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4931880" y="4652085"/>
            <a:ext cx="153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6538441" y="3422461"/>
            <a:ext cx="126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7875000" y="3422461"/>
            <a:ext cx="126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08643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5"/>
            <a:ext cx="9144000" cy="4921068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16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marL="408058" lvl="0" indent="-374053">
              <a:spcBef>
                <a:spcPts val="536"/>
              </a:spcBef>
              <a:spcAft>
                <a:spcPts val="0"/>
              </a:spcAft>
              <a:buSzPts val="3000"/>
              <a:buChar char="◎"/>
              <a:defRPr/>
            </a:lvl1pPr>
            <a:lvl2pPr marL="816116" lvl="1" indent="-340048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224172" lvl="2" indent="-340048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632233" lvl="3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040288" lvl="4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448346" lvl="5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856402" lvl="6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264460" lvl="7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672518" lvl="8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458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184050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092266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92615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702"/>
            <a:ext cx="2670576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6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7" y="957490"/>
            <a:ext cx="514386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29029"/>
            <a:ext cx="1674186" cy="390184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600565"/>
            <a:ext cx="1674186" cy="544072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4" y="4353607"/>
            <a:ext cx="1674000" cy="236295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77331"/>
            <a:ext cx="2037972" cy="959570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4165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4474" y="737241"/>
            <a:ext cx="3870907" cy="3669030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118" rtl="0" eaLnBrk="1" fontAlgn="auto" latinLnBrk="1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4625753" y="193794"/>
            <a:ext cx="298616" cy="25742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4774158" y="902835"/>
            <a:ext cx="386107" cy="3328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5262931" y="987121"/>
            <a:ext cx="342608" cy="2953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4986488" y="597473"/>
            <a:ext cx="294645" cy="2540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4700978" y="655298"/>
            <a:ext cx="218078" cy="18799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4702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1993105" y="1478760"/>
            <a:ext cx="1007272" cy="1007271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17966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2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1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6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78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0681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>
            <a:noAutofit/>
          </a:bodyPr>
          <a:lstStyle>
            <a:lvl1pPr lvl="0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" name="Picture 2" descr="Credenciamento SENAI-PB - Login">
            <a:extLst>
              <a:ext uri="{FF2B5EF4-FFF2-40B4-BE49-F238E27FC236}">
                <a16:creationId xmlns:a16="http://schemas.microsoft.com/office/drawing/2014/main" id="{8410BC73-6736-49C5-9AF5-6AB09CCCB7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64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3" r:id="rId20"/>
  </p:sldLayoutIdLst>
  <p:txStyles>
    <p:titleStyle>
      <a:lvl1pPr algn="l" defTabSz="612102" rtl="0" eaLnBrk="1" latinLnBrk="0" hangingPunct="1">
        <a:lnSpc>
          <a:spcPct val="90000"/>
        </a:lnSpc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024" indent="-153024" algn="l" defTabSz="612102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907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5127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178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722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280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933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9538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433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0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102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1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20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25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30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356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8408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19672" y="1059582"/>
            <a:ext cx="6851932" cy="1656184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/>
          <a:p>
            <a:r>
              <a:rPr lang="pt-BR" sz="3200" dirty="0"/>
              <a:t>Introdução a Banco de dados</a:t>
            </a:r>
            <a:br>
              <a:rPr lang="pt-BR" sz="3200" dirty="0"/>
            </a:br>
            <a:r>
              <a:rPr lang="pt-BR" sz="3200" dirty="0"/>
              <a:t>Comandos SQL Server</a:t>
            </a:r>
            <a:r>
              <a:rPr lang="pt-BR" sz="2800" dirty="0">
                <a:latin typeface="Calibri" panose="020F0502020204030204" pitchFamily="34" charset="0"/>
              </a:rPr>
              <a:t>	</a:t>
            </a:r>
            <a:br>
              <a:rPr lang="pt-BR" sz="28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endParaRPr lang="pt-BR" sz="2800" i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UNIQUE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fontAlgn="base"/>
            <a:r>
              <a:rPr lang="pt-BR" dirty="0"/>
              <a:t>É possível termos várias </a:t>
            </a:r>
            <a:r>
              <a:rPr lang="pt-BR" dirty="0" err="1"/>
              <a:t>constraints</a:t>
            </a:r>
            <a:r>
              <a:rPr lang="pt-BR" dirty="0"/>
              <a:t> UNIQUE em uma mesma tabela, mas apenas uma Chave Primária por tabela (lembrando que uma PK pode ser composta, ou seja, constituída por mais de uma coluna – mas ainda assim, será uma única chave primária).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7742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PRIMARY KEY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fontAlgn="base"/>
            <a:r>
              <a:rPr lang="pt-BR" sz="2500" dirty="0"/>
              <a:t>A restrição PRIMARY KEY (Chave Primária) identifica de forma única cada registro em uma tabela de banco de dados.</a:t>
            </a:r>
          </a:p>
          <a:p>
            <a:pPr fontAlgn="base"/>
            <a:r>
              <a:rPr lang="pt-BR" sz="2500" dirty="0"/>
              <a:t>As Chaves Primárias devem sempre conter valores únicos.</a:t>
            </a:r>
          </a:p>
          <a:p>
            <a:pPr marL="34005" indent="0" fontAlgn="base">
              <a:buNone/>
            </a:pPr>
            <a:r>
              <a:rPr lang="pt-BR" sz="2800" dirty="0">
                <a:solidFill>
                  <a:srgbClr val="FF0000"/>
                </a:solidFill>
              </a:rPr>
              <a:t>Exemplo:</a:t>
            </a:r>
          </a:p>
          <a:p>
            <a:pPr marL="34005" indent="0" fontAlgn="base">
              <a:buNone/>
            </a:pPr>
            <a:r>
              <a:rPr lang="pt-BR" sz="2500" dirty="0" err="1">
                <a:solidFill>
                  <a:srgbClr val="FF0000"/>
                </a:solidFill>
              </a:rPr>
              <a:t>ID_Livro</a:t>
            </a:r>
            <a:r>
              <a:rPr lang="pt-BR" sz="2500" dirty="0">
                <a:solidFill>
                  <a:srgbClr val="FF0000"/>
                </a:solidFill>
              </a:rPr>
              <a:t> SMALLINT  INDENTITY PRIMARY KEY,</a:t>
            </a:r>
          </a:p>
          <a:p>
            <a:pPr fontAlgn="base"/>
            <a:endParaRPr lang="pt-BR" sz="25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523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PRIMARY KEY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fontAlgn="base"/>
            <a:r>
              <a:rPr lang="pt-BR" dirty="0"/>
              <a:t>Uma coluna de chave primária não pode conter valores NULL</a:t>
            </a:r>
          </a:p>
          <a:p>
            <a:pPr fontAlgn="base"/>
            <a:r>
              <a:rPr lang="pt-BR" dirty="0"/>
              <a:t>Cada tabela deve ter uma chave primária e apenas uma chave primária.</a:t>
            </a:r>
          </a:p>
          <a:p>
            <a:pPr fontAlgn="base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0867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FOREIGN KEY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fontAlgn="base"/>
            <a:r>
              <a:rPr lang="pt-BR" dirty="0"/>
              <a:t>Uma FOREIGN KEY (Chave Estrangeira) em uma tabela é um campo que aponta para uma chave primária em outra tabela. Desta forma, é usada para criar os relacionamentos entre as tabelas no banco de dados.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4314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FOREIGN KEY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Veja um exemplo de restrição </a:t>
            </a:r>
            <a:r>
              <a:rPr lang="pt-BR" dirty="0" err="1"/>
              <a:t>Foreign</a:t>
            </a:r>
            <a:r>
              <a:rPr lang="pt-BR" dirty="0"/>
              <a:t> Key aplicada:</a:t>
            </a:r>
          </a:p>
          <a:p>
            <a:pPr marL="34005" indent="0" fontAlgn="base">
              <a:buNone/>
            </a:pPr>
            <a:r>
              <a:rPr lang="pt-BR" dirty="0">
                <a:solidFill>
                  <a:srgbClr val="FF0000"/>
                </a:solidFill>
              </a:rPr>
              <a:t>CONSTRAINT </a:t>
            </a:r>
            <a:r>
              <a:rPr lang="pt-BR" dirty="0" err="1">
                <a:solidFill>
                  <a:srgbClr val="FF0000"/>
                </a:solidFill>
              </a:rPr>
              <a:t>fk_ID_Autor</a:t>
            </a:r>
            <a:r>
              <a:rPr lang="pt-BR" dirty="0">
                <a:solidFill>
                  <a:srgbClr val="FF0000"/>
                </a:solidFill>
              </a:rPr>
              <a:t> FOREIGN KEY (</a:t>
            </a:r>
            <a:r>
              <a:rPr lang="pt-BR" dirty="0" err="1">
                <a:solidFill>
                  <a:srgbClr val="FF0000"/>
                </a:solidFill>
              </a:rPr>
              <a:t>ID_Autor</a:t>
            </a:r>
            <a:r>
              <a:rPr lang="pt-BR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dirty="0">
                <a:solidFill>
                  <a:srgbClr val="FF0000"/>
                </a:solidFill>
              </a:rPr>
              <a:t>REFERENCES </a:t>
            </a:r>
            <a:r>
              <a:rPr lang="pt-BR" dirty="0" err="1">
                <a:solidFill>
                  <a:srgbClr val="FF0000"/>
                </a:solidFill>
              </a:rPr>
              <a:t>tbl_autores</a:t>
            </a:r>
            <a:r>
              <a:rPr lang="pt-BR" dirty="0">
                <a:solidFill>
                  <a:srgbClr val="FF0000"/>
                </a:solidFill>
              </a:rPr>
              <a:t>(</a:t>
            </a:r>
            <a:r>
              <a:rPr lang="pt-BR" dirty="0" err="1">
                <a:solidFill>
                  <a:srgbClr val="FF0000"/>
                </a:solidFill>
              </a:rPr>
              <a:t>ID_Autor</a:t>
            </a:r>
            <a:r>
              <a:rPr lang="pt-BR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500" dirty="0"/>
              <a:t>Neste exemplo a chave primária está na tabela </a:t>
            </a:r>
            <a:r>
              <a:rPr lang="pt-BR" sz="1500" dirty="0" err="1"/>
              <a:t>tbl_autores</a:t>
            </a:r>
            <a:r>
              <a:rPr lang="pt-BR" sz="1500" dirty="0"/>
              <a:t> e uma chave estrangeira de nome </a:t>
            </a:r>
            <a:r>
              <a:rPr lang="pt-BR" sz="1500" dirty="0" err="1"/>
              <a:t>ID_Autor</a:t>
            </a:r>
            <a:r>
              <a:rPr lang="pt-BR" sz="1500" dirty="0"/>
              <a:t> foi criada na tabela atual, usando o nome </a:t>
            </a:r>
            <a:r>
              <a:rPr lang="pt-BR" sz="1500" dirty="0" err="1"/>
              <a:t>fk_ID_Autor</a:t>
            </a:r>
            <a:endParaRPr lang="pt-BR" sz="1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6814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DEFAULT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fontAlgn="base"/>
            <a:r>
              <a:rPr lang="pt-BR" sz="2500" dirty="0"/>
              <a:t>A restrição DEFAULT é usada para inserir um valor padrão especificado em uma coluna.</a:t>
            </a:r>
          </a:p>
          <a:p>
            <a:pPr fontAlgn="base"/>
            <a:r>
              <a:rPr lang="pt-BR" sz="2500" dirty="0"/>
              <a:t>O valor padrão será adicionado a todos os novos registros caso nenhum outro valor seja especificado na hora de inserir dados.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Exemplo: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nacionalidade </a:t>
            </a:r>
            <a:r>
              <a:rPr lang="pt-BR" sz="2500" dirty="0" err="1">
                <a:solidFill>
                  <a:srgbClr val="FF0000"/>
                </a:solidFill>
              </a:rPr>
              <a:t>varchar</a:t>
            </a:r>
            <a:r>
              <a:rPr lang="pt-BR" sz="2500" dirty="0">
                <a:solidFill>
                  <a:srgbClr val="FF0000"/>
                </a:solidFill>
              </a:rPr>
              <a:t>(20) default 'Brasil',</a:t>
            </a:r>
          </a:p>
          <a:p>
            <a:pPr marL="34005" indent="0" fontAlgn="base">
              <a:buNone/>
            </a:pPr>
            <a:endParaRPr lang="pt-BR" b="1" dirty="0"/>
          </a:p>
          <a:p>
            <a:pPr fontAlgn="base"/>
            <a:endParaRPr lang="pt-BR" sz="25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85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Opções de Chave Estrangeira no SQL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Existem algumas opções aplicáveis às chaves estrangeiras que auxiliam a manter a integridade dos dados nas tabelas do banco de dados. Vamos relembrar a sintaxe SQL para criação de uma chave estrangeira em uma definição de tabela.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12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Opções de Chave Estrangeira no SQL Server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[CONSTRAINT </a:t>
            </a:r>
            <a:r>
              <a:rPr lang="pt-BR" sz="1800" dirty="0" err="1">
                <a:solidFill>
                  <a:srgbClr val="FF0000"/>
                </a:solidFill>
              </a:rPr>
              <a:t>nome_chave_estrangeira</a:t>
            </a:r>
            <a:r>
              <a:rPr lang="pt-BR" sz="1800" dirty="0">
                <a:solidFill>
                  <a:srgbClr val="FF0000"/>
                </a:solidFill>
              </a:rPr>
              <a:t>] FOREIGN KEY (nomes de colunas separados por vírgulas)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REFERENCES </a:t>
            </a:r>
            <a:r>
              <a:rPr lang="pt-BR" sz="1800" dirty="0" err="1">
                <a:solidFill>
                  <a:srgbClr val="FF0000"/>
                </a:solidFill>
              </a:rPr>
              <a:t>nome_tabela_pai</a:t>
            </a:r>
            <a:r>
              <a:rPr lang="pt-BR" sz="1800" dirty="0">
                <a:solidFill>
                  <a:srgbClr val="FF0000"/>
                </a:solidFill>
              </a:rPr>
              <a:t> (nomes de colunas separados por vírgulas na tabela pai)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[ON DELETE ação referencial]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[ON UPDATE ação referencial];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062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Opções de Chave Estrangeira no SQL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Os itens entre colchetes </a:t>
            </a:r>
            <a:r>
              <a:rPr lang="pt-BR" b="1" dirty="0"/>
              <a:t>[ ]</a:t>
            </a:r>
            <a:r>
              <a:rPr lang="pt-BR" dirty="0"/>
              <a:t> são opcionais. </a:t>
            </a:r>
            <a:r>
              <a:rPr lang="pt-BR" b="1" dirty="0"/>
              <a:t>ON DELETE</a:t>
            </a:r>
            <a:r>
              <a:rPr lang="pt-BR" dirty="0"/>
              <a:t> significa que a ação referencial será executada quando um registro for excluído da tabela pai, e </a:t>
            </a:r>
            <a:r>
              <a:rPr lang="pt-BR" b="1" dirty="0"/>
              <a:t>ON UPDATE</a:t>
            </a:r>
            <a:r>
              <a:rPr lang="pt-BR" dirty="0"/>
              <a:t> indica que a ação referencial será executada quando um registro for modificado na tabela pai.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0991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Opções de Chave Estrangeira no SQL Server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800" dirty="0"/>
              <a:t>As principais opções para as ações referenciais são as seguintes:</a:t>
            </a:r>
          </a:p>
          <a:p>
            <a:pPr fontAlgn="base"/>
            <a:r>
              <a:rPr lang="pt-BR" sz="2800" b="1" dirty="0"/>
              <a:t>CASCADE</a:t>
            </a:r>
            <a:r>
              <a:rPr lang="pt-BR" sz="2800" dirty="0"/>
              <a:t>: A opção CASCADE permite excluir ou atualizar os registros relacionados presentes na tabela filha automaticamente, quando um registro da tabela pai for atualizado (</a:t>
            </a:r>
            <a:r>
              <a:rPr lang="pt-BR" sz="2800" b="1" dirty="0"/>
              <a:t>ON UPDATE</a:t>
            </a:r>
            <a:r>
              <a:rPr lang="pt-BR" sz="2800" dirty="0"/>
              <a:t>) ou excluído (</a:t>
            </a:r>
            <a:r>
              <a:rPr lang="pt-BR" sz="2800" b="1" dirty="0"/>
              <a:t>ON DELETE</a:t>
            </a:r>
            <a:r>
              <a:rPr lang="pt-BR" sz="2800" dirty="0"/>
              <a:t>). É a opção mais comum aplicada.</a:t>
            </a:r>
          </a:p>
          <a:p>
            <a:pPr marL="34005" indent="0" fontAlgn="base">
              <a:buNone/>
            </a:pP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6475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r>
              <a:rPr lang="pt-BR" sz="3000" b="1" dirty="0"/>
              <a:t>Como criar um banco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Para criarmos um novo Banco de dados:</a:t>
            </a:r>
          </a:p>
          <a:p>
            <a:pPr marL="34005" indent="0" algn="just" fontAlgn="base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ED20E8-2B07-4C3C-8517-6F4EFE7A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84" y="1865016"/>
            <a:ext cx="4333031" cy="284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9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Opções de Chave Estrangeira no SQL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fontAlgn="base"/>
            <a:r>
              <a:rPr lang="pt-BR" b="1" dirty="0"/>
              <a:t>RESTRICT</a:t>
            </a:r>
            <a:r>
              <a:rPr lang="pt-BR" dirty="0"/>
              <a:t>: Impede que ocorra a exclusão ou a atualização de um registro da tabela pai, caso ainda hajam registros na tabela filha. Uma exceção de violação de chave estrangeira é retornada. A verificação de integridade referencial é realizada antes de tentar executar a instrução UPDATE ou DELETE</a:t>
            </a:r>
          </a:p>
          <a:p>
            <a:pPr marL="34005" indent="0" fontAlgn="base">
              <a:buNone/>
            </a:pP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4311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Opções de Chave Estrangeira no SQL Server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fontAlgn="base"/>
            <a:r>
              <a:rPr lang="pt-BR" b="1" dirty="0"/>
              <a:t>SET NULL</a:t>
            </a:r>
            <a:r>
              <a:rPr lang="pt-BR" dirty="0"/>
              <a:t>: Esta opção é usada para definir com o valor NULL o campo na tabela filha quando um registro da tabela pai for atualizado ou excluído.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78666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Opções de Chave Estrangeira no SQL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fontAlgn="base"/>
            <a:r>
              <a:rPr lang="pt-BR" b="1" dirty="0"/>
              <a:t>NO ACTION</a:t>
            </a:r>
            <a:r>
              <a:rPr lang="pt-BR" dirty="0"/>
              <a:t>: Essa opção equivale à opção RESTRICT, porém a verificação de integridade referencial é executada após a tentativa de alterar a tabela. É a opção padrão, aplicada caso nenhuma das opções seja definida na criação da chave estrangeira.</a:t>
            </a:r>
          </a:p>
          <a:p>
            <a:pPr fontAlgn="base"/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696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Opções de Chave Estrangeira no SQL Server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fontAlgn="base"/>
            <a:r>
              <a:rPr lang="pt-BR" b="1" dirty="0"/>
              <a:t>SET DEFAULT</a:t>
            </a:r>
            <a:r>
              <a:rPr lang="pt-BR" dirty="0"/>
              <a:t>: “Configura Padrão” – Define um valor padrão na coluna na tabela filha, aplicado quando um registro da tabela pai for atualizado ou excluído.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587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Opções de Chave Estrangeira no SQL Server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Vejamos um exemplo usando a cláusula </a:t>
            </a:r>
            <a:r>
              <a:rPr lang="pt-BR" b="1" dirty="0"/>
              <a:t>ON DELETE CASCADE</a:t>
            </a:r>
            <a:r>
              <a:rPr lang="pt-BR" dirty="0"/>
              <a:t>, que é uma das mais comuns usadas em chaves estrangeiras. Todos os exemplos mostrados aqui também podem ser utilizados com a cláusula </a:t>
            </a:r>
            <a:r>
              <a:rPr lang="pt-BR" b="1" dirty="0"/>
              <a:t>ON UPDATE</a:t>
            </a:r>
            <a:r>
              <a:rPr lang="pt-BR" dirty="0"/>
              <a:t> e, na prática, podemos usar ambas as cláusulas na mesma tabela.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091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Opções de Chave Estrangeira no SQL Server 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Para isso, vamos criar um banco de dados de nome “testes”, contendo duas tabelas relacionadas, chamadas de “Pai” e “Filho”, conforme a seguinte estrutura: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420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Opções de Chave Estrangeira no SQL Server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923AA37-6A08-4E47-A66E-7DA53E6A23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0" t="17801" r="46063" b="61200"/>
          <a:stretch/>
        </p:blipFill>
        <p:spPr>
          <a:xfrm>
            <a:off x="683568" y="1491630"/>
            <a:ext cx="7527236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26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Códigos SQL para criar o banco de teste e as tabelas: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600" dirty="0">
                <a:solidFill>
                  <a:schemeClr val="tx1"/>
                </a:solidFill>
              </a:rPr>
              <a:t>Vamos criar um banco de dados para os nossos testes e criar as tabelas abaixo: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CREATE TABLE Pai (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 SMALLINT PRIMARY KEY,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Nome_Pai</a:t>
            </a:r>
            <a:r>
              <a:rPr lang="pt-BR" sz="1200" dirty="0">
                <a:solidFill>
                  <a:srgbClr val="FF0000"/>
                </a:solidFill>
              </a:rPr>
              <a:t> VARCHAR(50)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)</a:t>
            </a:r>
          </a:p>
          <a:p>
            <a:pPr marL="34005" indent="0">
              <a:buNone/>
            </a:pPr>
            <a:r>
              <a:rPr lang="pt-BR" sz="1200" dirty="0">
                <a:solidFill>
                  <a:srgbClr val="FF0000"/>
                </a:solidFill>
              </a:rPr>
              <a:t>CREATE TABLE Filho (</a:t>
            </a:r>
          </a:p>
          <a:p>
            <a:pPr marL="34005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ID_Filho</a:t>
            </a:r>
            <a:r>
              <a:rPr lang="en-US" sz="1200" dirty="0">
                <a:solidFill>
                  <a:srgbClr val="FF0000"/>
                </a:solidFill>
              </a:rPr>
              <a:t> SMALLINT IDENTITY PRIMARY KEY,</a:t>
            </a:r>
          </a:p>
          <a:p>
            <a:pPr marL="34005" indent="0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Nome_Filho</a:t>
            </a:r>
            <a:r>
              <a:rPr lang="pt-BR" sz="1200" dirty="0">
                <a:solidFill>
                  <a:srgbClr val="FF0000"/>
                </a:solidFill>
              </a:rPr>
              <a:t> VARCHAR(50),</a:t>
            </a:r>
          </a:p>
          <a:p>
            <a:pPr marL="34005" indent="0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 SMALLINT,</a:t>
            </a:r>
          </a:p>
          <a:p>
            <a:pPr marL="34005" indent="0">
              <a:buNone/>
            </a:pPr>
            <a:r>
              <a:rPr lang="en-US" sz="1200" dirty="0">
                <a:solidFill>
                  <a:srgbClr val="FF0000"/>
                </a:solidFill>
              </a:rPr>
              <a:t> CONSTRAINT </a:t>
            </a:r>
            <a:r>
              <a:rPr lang="en-US" sz="1200" dirty="0" err="1">
                <a:solidFill>
                  <a:srgbClr val="FF0000"/>
                </a:solidFill>
              </a:rPr>
              <a:t>fk_id_pai</a:t>
            </a:r>
            <a:r>
              <a:rPr lang="en-US" sz="1200" dirty="0">
                <a:solidFill>
                  <a:srgbClr val="FF0000"/>
                </a:solidFill>
              </a:rPr>
              <a:t> FOREIGN KEY (</a:t>
            </a:r>
            <a:r>
              <a:rPr lang="en-US" sz="1200" dirty="0" err="1">
                <a:solidFill>
                  <a:srgbClr val="FF0000"/>
                </a:solidFill>
              </a:rPr>
              <a:t>ID_Pai</a:t>
            </a:r>
            <a:r>
              <a:rPr lang="en-US" sz="1200" dirty="0">
                <a:solidFill>
                  <a:srgbClr val="FF0000"/>
                </a:solidFill>
              </a:rPr>
              <a:t>)</a:t>
            </a:r>
          </a:p>
          <a:p>
            <a:pPr marL="34005" indent="0">
              <a:buNone/>
            </a:pPr>
            <a:r>
              <a:rPr lang="pt-BR" sz="1200" dirty="0">
                <a:solidFill>
                  <a:srgbClr val="FF0000"/>
                </a:solidFill>
              </a:rPr>
              <a:t> REFERENCES Pai(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)</a:t>
            </a:r>
          </a:p>
          <a:p>
            <a:pPr marL="34005" indent="0">
              <a:buNone/>
            </a:pPr>
            <a:r>
              <a:rPr lang="pt-BR" sz="1200" dirty="0">
                <a:solidFill>
                  <a:srgbClr val="FF0000"/>
                </a:solidFill>
              </a:rPr>
              <a:t> ON DELETE CASCADE</a:t>
            </a:r>
          </a:p>
          <a:p>
            <a:pPr marL="34005" indent="0">
              <a:buNone/>
            </a:pPr>
            <a:r>
              <a:rPr lang="pt-BR" sz="1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6938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Carregando dados de teste nas tabelas: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INSERT INTO Pai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VALUES (1,'João'), (2,'Mário'), (3,'Renato'), (4,'Emerson'), (5,'André');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INSERT INTO Filho (</a:t>
            </a:r>
            <a:r>
              <a:rPr lang="pt-BR" sz="1200" dirty="0" err="1">
                <a:solidFill>
                  <a:srgbClr val="FF0000"/>
                </a:solidFill>
              </a:rPr>
              <a:t>Nome_Filho</a:t>
            </a:r>
            <a:r>
              <a:rPr lang="pt-BR" sz="1200" dirty="0">
                <a:solidFill>
                  <a:srgbClr val="FF0000"/>
                </a:solidFill>
              </a:rPr>
              <a:t>, 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VALUES ('João',1), ('Mário',1), ('Renato',3), ('Emerson',4), ('André',3);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59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Consultando os dados carregados: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>
              <a:buNone/>
            </a:pPr>
            <a:r>
              <a:rPr lang="pt-BR" sz="1200" dirty="0">
                <a:solidFill>
                  <a:srgbClr val="FF0000"/>
                </a:solidFill>
              </a:rPr>
              <a:t>SELECT </a:t>
            </a:r>
            <a:r>
              <a:rPr lang="pt-BR" sz="1200" dirty="0" err="1">
                <a:solidFill>
                  <a:srgbClr val="FF0000"/>
                </a:solidFill>
              </a:rPr>
              <a:t>Pai.ID_Pai</a:t>
            </a:r>
            <a:r>
              <a:rPr lang="pt-BR" sz="1200" dirty="0">
                <a:solidFill>
                  <a:srgbClr val="FF0000"/>
                </a:solidFill>
              </a:rPr>
              <a:t>, </a:t>
            </a:r>
            <a:r>
              <a:rPr lang="pt-BR" sz="1200" dirty="0" err="1">
                <a:solidFill>
                  <a:srgbClr val="FF0000"/>
                </a:solidFill>
              </a:rPr>
              <a:t>Pai.Nome_Pai</a:t>
            </a:r>
            <a:r>
              <a:rPr lang="pt-BR" sz="1200" dirty="0">
                <a:solidFill>
                  <a:srgbClr val="FF0000"/>
                </a:solidFill>
              </a:rPr>
              <a:t>, </a:t>
            </a:r>
            <a:r>
              <a:rPr lang="pt-BR" sz="1200" dirty="0" err="1">
                <a:solidFill>
                  <a:srgbClr val="FF0000"/>
                </a:solidFill>
              </a:rPr>
              <a:t>Filho.ID_Filho</a:t>
            </a:r>
            <a:r>
              <a:rPr lang="pt-BR" sz="1200" dirty="0">
                <a:solidFill>
                  <a:srgbClr val="FF0000"/>
                </a:solidFill>
              </a:rPr>
              <a:t>, </a:t>
            </a:r>
            <a:r>
              <a:rPr lang="pt-BR" sz="1200" dirty="0" err="1">
                <a:solidFill>
                  <a:srgbClr val="FF0000"/>
                </a:solidFill>
              </a:rPr>
              <a:t>Filho.Nome_Filho</a:t>
            </a:r>
            <a:endParaRPr lang="pt-BR" sz="12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200" dirty="0">
                <a:solidFill>
                  <a:srgbClr val="FF0000"/>
                </a:solidFill>
              </a:rPr>
              <a:t>FROM Filho</a:t>
            </a:r>
          </a:p>
          <a:p>
            <a:pPr marL="34005" indent="0">
              <a:buNone/>
            </a:pPr>
            <a:r>
              <a:rPr lang="pt-BR" sz="1200" dirty="0">
                <a:solidFill>
                  <a:srgbClr val="FF0000"/>
                </a:solidFill>
              </a:rPr>
              <a:t>INNER JOIN Pai</a:t>
            </a:r>
          </a:p>
          <a:p>
            <a:pPr marL="34005" indent="0">
              <a:buNone/>
            </a:pPr>
            <a:r>
              <a:rPr lang="pt-BR" sz="1200" dirty="0">
                <a:solidFill>
                  <a:srgbClr val="FF0000"/>
                </a:solidFill>
              </a:rPr>
              <a:t>ON </a:t>
            </a:r>
            <a:r>
              <a:rPr lang="pt-BR" sz="1200" dirty="0" err="1">
                <a:solidFill>
                  <a:srgbClr val="FF0000"/>
                </a:solidFill>
              </a:rPr>
              <a:t>Filho.ID_Pai</a:t>
            </a:r>
            <a:r>
              <a:rPr lang="pt-BR" sz="1200" dirty="0">
                <a:solidFill>
                  <a:srgbClr val="FF0000"/>
                </a:solidFill>
              </a:rPr>
              <a:t> = </a:t>
            </a:r>
            <a:r>
              <a:rPr lang="pt-BR" sz="1200" dirty="0" err="1">
                <a:solidFill>
                  <a:srgbClr val="FF0000"/>
                </a:solidFill>
              </a:rPr>
              <a:t>Pai.ID_Pai</a:t>
            </a:r>
            <a:r>
              <a:rPr lang="pt-BR" sz="12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1E2822F-C76C-44ED-92F3-58956333B5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438" t="26200" r="50787" b="50000"/>
          <a:stretch/>
        </p:blipFill>
        <p:spPr>
          <a:xfrm>
            <a:off x="2627784" y="2067694"/>
            <a:ext cx="3528392" cy="176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6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Comando USE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O comando USE instrui o SGBD a utilizar o banco de dados especificado para rodar os comandos.</a:t>
            </a:r>
            <a:endParaRPr lang="pt-BR" b="1" dirty="0"/>
          </a:p>
          <a:p>
            <a:pPr marL="34005" indent="0" algn="just" fontAlgn="base">
              <a:buNone/>
            </a:pPr>
            <a:r>
              <a:rPr lang="pt-BR" dirty="0">
                <a:solidFill>
                  <a:srgbClr val="FF0000"/>
                </a:solidFill>
              </a:rPr>
              <a:t>USE </a:t>
            </a:r>
            <a:r>
              <a:rPr lang="pt-BR" dirty="0" err="1">
                <a:solidFill>
                  <a:srgbClr val="FF0000"/>
                </a:solidFill>
              </a:rPr>
              <a:t>nome_banco_de_dados</a:t>
            </a:r>
            <a:r>
              <a:rPr lang="pt-BR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8043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ON DELETE CASCADE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200" dirty="0"/>
              <a:t>Vamos testar agora a exclusão de um filho: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DELETE FROM Filho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WHERE </a:t>
            </a:r>
            <a:r>
              <a:rPr lang="pt-BR" sz="1200" dirty="0" err="1">
                <a:solidFill>
                  <a:srgbClr val="FF0000"/>
                </a:solidFill>
              </a:rPr>
              <a:t>Nome_Filho</a:t>
            </a:r>
            <a:r>
              <a:rPr lang="pt-BR" sz="1200" dirty="0">
                <a:solidFill>
                  <a:srgbClr val="FF0000"/>
                </a:solidFill>
              </a:rPr>
              <a:t> = 'Renato';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/>
              <a:t>Ao excluirmos o filho Renato, seu pai, que também se chama Renato, continuará a existir na tabela de pais: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SELECT </a:t>
            </a:r>
            <a:r>
              <a:rPr lang="pt-BR" sz="1200" dirty="0" err="1">
                <a:solidFill>
                  <a:srgbClr val="FF0000"/>
                </a:solidFill>
              </a:rPr>
              <a:t>Nome_Pai</a:t>
            </a:r>
            <a:r>
              <a:rPr lang="pt-BR" sz="1200" dirty="0">
                <a:solidFill>
                  <a:srgbClr val="FF0000"/>
                </a:solidFill>
              </a:rPr>
              <a:t>, </a:t>
            </a:r>
            <a:r>
              <a:rPr lang="pt-BR" sz="1200" dirty="0" err="1">
                <a:solidFill>
                  <a:srgbClr val="FF0000"/>
                </a:solidFill>
              </a:rPr>
              <a:t>Nome_Filho</a:t>
            </a: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FROM Filho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INNER JOIN Pai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ON </a:t>
            </a:r>
            <a:r>
              <a:rPr lang="pt-BR" sz="1200" dirty="0" err="1">
                <a:solidFill>
                  <a:srgbClr val="FF0000"/>
                </a:solidFill>
              </a:rPr>
              <a:t>Filho.ID_Pai</a:t>
            </a:r>
            <a:r>
              <a:rPr lang="pt-BR" sz="1200" dirty="0">
                <a:solidFill>
                  <a:srgbClr val="FF0000"/>
                </a:solidFill>
              </a:rPr>
              <a:t> = </a:t>
            </a:r>
            <a:r>
              <a:rPr lang="pt-BR" sz="1200" dirty="0" err="1">
                <a:solidFill>
                  <a:srgbClr val="FF0000"/>
                </a:solidFill>
              </a:rPr>
              <a:t>Pai.ID_Pai</a:t>
            </a:r>
            <a:r>
              <a:rPr lang="pt-BR" sz="12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10584CB-3D36-476A-BE8F-43F237DBDE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8" t="44400" r="54725" b="34600"/>
          <a:stretch/>
        </p:blipFill>
        <p:spPr>
          <a:xfrm>
            <a:off x="3491880" y="3020453"/>
            <a:ext cx="2520280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15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ON DELETE CASCADE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200" dirty="0"/>
              <a:t>Agora vamos testar a cláusula </a:t>
            </a:r>
            <a:r>
              <a:rPr lang="pt-BR" sz="1200" b="1" dirty="0"/>
              <a:t>ON DELETE CASCADE</a:t>
            </a:r>
            <a:r>
              <a:rPr lang="pt-BR" sz="1200" dirty="0"/>
              <a:t>. Vamos excluir o Pai Renato da tabela de pais. Neste caso, a exclusão deverá se propagar para a tabela de filhos, eliminando o registro do filho relacionado, que no caso é o André:</a:t>
            </a: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DELETE FROM Pai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WHERE </a:t>
            </a:r>
            <a:r>
              <a:rPr lang="pt-BR" sz="1200" dirty="0" err="1">
                <a:solidFill>
                  <a:srgbClr val="FF0000"/>
                </a:solidFill>
              </a:rPr>
              <a:t>Nome_Pai</a:t>
            </a:r>
            <a:r>
              <a:rPr lang="pt-BR" sz="1200" dirty="0">
                <a:solidFill>
                  <a:srgbClr val="FF0000"/>
                </a:solidFill>
              </a:rPr>
              <a:t> = 'Renato';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/>
              <a:t>Verificando a exclusão do pai: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SELECT </a:t>
            </a:r>
            <a:r>
              <a:rPr lang="pt-BR" sz="1200" dirty="0" err="1">
                <a:solidFill>
                  <a:srgbClr val="FF0000"/>
                </a:solidFill>
              </a:rPr>
              <a:t>Nome_Pai</a:t>
            </a:r>
            <a:r>
              <a:rPr lang="pt-BR" sz="1200" dirty="0">
                <a:solidFill>
                  <a:srgbClr val="FF0000"/>
                </a:solidFill>
              </a:rPr>
              <a:t>, </a:t>
            </a:r>
            <a:r>
              <a:rPr lang="pt-BR" sz="1200" dirty="0" err="1">
                <a:solidFill>
                  <a:srgbClr val="FF0000"/>
                </a:solidFill>
              </a:rPr>
              <a:t>Nome_Filho</a:t>
            </a: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FROM Filho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INNER JOIN Pai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ON </a:t>
            </a:r>
            <a:r>
              <a:rPr lang="pt-BR" sz="1200" dirty="0" err="1">
                <a:solidFill>
                  <a:srgbClr val="FF0000"/>
                </a:solidFill>
              </a:rPr>
              <a:t>Filho.ID_Pai</a:t>
            </a:r>
            <a:r>
              <a:rPr lang="pt-BR" sz="1200" dirty="0">
                <a:solidFill>
                  <a:srgbClr val="FF0000"/>
                </a:solidFill>
              </a:rPr>
              <a:t> = </a:t>
            </a:r>
            <a:r>
              <a:rPr lang="pt-BR" sz="1200" dirty="0" err="1">
                <a:solidFill>
                  <a:srgbClr val="FF0000"/>
                </a:solidFill>
              </a:rPr>
              <a:t>Pai.ID_Pai</a:t>
            </a:r>
            <a:r>
              <a:rPr lang="pt-BR" sz="1200" dirty="0">
                <a:solidFill>
                  <a:srgbClr val="FF0000"/>
                </a:solidFill>
              </a:rPr>
              <a:t>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31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282D40-1F12-4AE5-BDDF-4A2329CA11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50000" r="56300" b="34600"/>
          <a:stretch/>
        </p:blipFill>
        <p:spPr>
          <a:xfrm>
            <a:off x="3779912" y="2571750"/>
            <a:ext cx="2232248" cy="116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031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ON DELETE CASCADE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200" b="1" dirty="0"/>
              <a:t>Verificando a exclusão cascateada do filho: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SELECT * FROM Filho;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b="1" dirty="0"/>
              <a:t>Agora sobraram apenas os filhos João, Mário e Emerson; Já o André, que era filho do Renato, foi excluído automaticamente após eliminarmos o registro de seu pai da tabela de pais, devido à cláusula ON DELETE CASCADE.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EE9CAA3-51FF-41BF-B633-9CBDD3B5D3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8" t="61199" r="54725" b="19201"/>
          <a:stretch/>
        </p:blipFill>
        <p:spPr>
          <a:xfrm>
            <a:off x="3203848" y="1805585"/>
            <a:ext cx="2736304" cy="153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650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Exemplo com SET NULL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Suponha que, ao excluir um pai do banco de dados, em vez de excluir imediatamente seus filhos (</a:t>
            </a:r>
            <a:r>
              <a:rPr lang="pt-BR" dirty="0" err="1"/>
              <a:t>cascateamento</a:t>
            </a:r>
            <a:r>
              <a:rPr lang="pt-BR" dirty="0"/>
              <a:t>) nós queiramos manter esses registros, e o campo de </a:t>
            </a:r>
            <a:r>
              <a:rPr lang="pt-BR" dirty="0" err="1"/>
              <a:t>ID_Pai</a:t>
            </a:r>
            <a:r>
              <a:rPr lang="pt-BR" dirty="0"/>
              <a:t> da tabela de filhos passe então a conter um valor NULL (“filhos órfãos”).</a:t>
            </a:r>
            <a:endParaRPr lang="pt-BR" sz="12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02391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Exemplo com SET NULL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Neste caso, a tabela de filhos deve ser criada da maneira mostrada a seguir, substituindo a cláusula ON DELETE CASCADE por ON DELETE SET NULL:</a:t>
            </a:r>
          </a:p>
          <a:p>
            <a:pPr marL="34005" indent="0" fontAlgn="base">
              <a:buNone/>
            </a:pPr>
            <a:endParaRPr lang="en-US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1200" dirty="0" err="1">
                <a:solidFill>
                  <a:srgbClr val="FF0000"/>
                </a:solidFill>
              </a:rPr>
              <a:t>Vamos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excluir</a:t>
            </a:r>
            <a:r>
              <a:rPr lang="en-US" sz="1200" dirty="0">
                <a:solidFill>
                  <a:srgbClr val="FF0000"/>
                </a:solidFill>
              </a:rPr>
              <a:t> as </a:t>
            </a:r>
            <a:r>
              <a:rPr lang="en-US" sz="1200" dirty="0" err="1">
                <a:solidFill>
                  <a:srgbClr val="FF0000"/>
                </a:solidFill>
              </a:rPr>
              <a:t>tabelas</a:t>
            </a:r>
            <a:r>
              <a:rPr lang="en-US" sz="1200" dirty="0">
                <a:solidFill>
                  <a:srgbClr val="FF0000"/>
                </a:solidFill>
              </a:rPr>
              <a:t>:</a:t>
            </a:r>
          </a:p>
          <a:p>
            <a:pPr marL="34005" indent="0" fontAlgn="base">
              <a:buNone/>
            </a:pPr>
            <a:r>
              <a:rPr lang="en-US" sz="1200" dirty="0">
                <a:solidFill>
                  <a:srgbClr val="FF0000"/>
                </a:solidFill>
              </a:rPr>
              <a:t>DROP TABLE Filho;</a:t>
            </a:r>
          </a:p>
          <a:p>
            <a:pPr marL="34005" indent="0" fontAlgn="base">
              <a:buNone/>
            </a:pPr>
            <a:r>
              <a:rPr lang="en-US" sz="1200" dirty="0">
                <a:solidFill>
                  <a:srgbClr val="FF0000"/>
                </a:solidFill>
              </a:rPr>
              <a:t>DROP TABLE Pai;</a:t>
            </a:r>
            <a:endParaRPr lang="pt-BR" sz="12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819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Exemplo com SET NULL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CREATE TABLE Pai (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 SMALLINT PRIMARY KEY,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Nome_Pai</a:t>
            </a:r>
            <a:r>
              <a:rPr lang="pt-BR" sz="1200" dirty="0">
                <a:solidFill>
                  <a:srgbClr val="FF0000"/>
                </a:solidFill>
              </a:rPr>
              <a:t> VARCHAR(50)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) 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CREATE TABLE Filho (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ID_Filho</a:t>
            </a:r>
            <a:r>
              <a:rPr lang="pt-BR" sz="1200" dirty="0">
                <a:solidFill>
                  <a:srgbClr val="FF0000"/>
                </a:solidFill>
              </a:rPr>
              <a:t> SMALLINT IDENTITY PRIMARY KEY,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Nome_Filho</a:t>
            </a:r>
            <a:r>
              <a:rPr lang="pt-BR" sz="1200" dirty="0">
                <a:solidFill>
                  <a:srgbClr val="FF0000"/>
                </a:solidFill>
              </a:rPr>
              <a:t> VARCHAR(50),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 SMALLINT,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CONSTRAINT </a:t>
            </a:r>
            <a:r>
              <a:rPr lang="pt-BR" sz="1200" dirty="0" err="1">
                <a:solidFill>
                  <a:srgbClr val="FF0000"/>
                </a:solidFill>
              </a:rPr>
              <a:t>fk_id_pai</a:t>
            </a:r>
            <a:r>
              <a:rPr lang="pt-BR" sz="1200" dirty="0">
                <a:solidFill>
                  <a:srgbClr val="FF0000"/>
                </a:solidFill>
              </a:rPr>
              <a:t> FOREIGN KEY (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REFERENCES Pai(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ON DELETE SET NULL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4895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Exemplo com SET NULL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INSERT INTO Pai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VALUES (1,'João'), (2,'Mário'), (3,'Renato'), (4,'Emerson'), (5,'André');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INSERT INTO Filho (</a:t>
            </a:r>
            <a:r>
              <a:rPr lang="pt-BR" sz="1200" dirty="0" err="1">
                <a:solidFill>
                  <a:srgbClr val="FF0000"/>
                </a:solidFill>
              </a:rPr>
              <a:t>Nome_Filho</a:t>
            </a:r>
            <a:r>
              <a:rPr lang="pt-BR" sz="1200" dirty="0">
                <a:solidFill>
                  <a:srgbClr val="FF0000"/>
                </a:solidFill>
              </a:rPr>
              <a:t>, 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VALUES ('João',1), ('Mário',1), ('Renato',3), ('Emerson',4), ('André',3);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/>
              <a:t>Após recriar a tabela de filhos e preencher novamente, com a nova opção de chave estrangeira, vamos realizar um teste excluindo um dos pais da tabela de pais – por exemplo, novamente o Renato:</a:t>
            </a:r>
          </a:p>
          <a:p>
            <a:pPr marL="34005" indent="0" fontAlgn="base">
              <a:buNone/>
            </a:pPr>
            <a:endParaRPr lang="pt-BR" sz="1200" dirty="0"/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DELETE FROM Pai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WHERE </a:t>
            </a:r>
            <a:r>
              <a:rPr lang="pt-BR" sz="1200" dirty="0" err="1">
                <a:solidFill>
                  <a:srgbClr val="FF0000"/>
                </a:solidFill>
              </a:rPr>
              <a:t>Nome_Pai</a:t>
            </a:r>
            <a:r>
              <a:rPr lang="pt-BR" sz="1200" dirty="0">
                <a:solidFill>
                  <a:srgbClr val="FF0000"/>
                </a:solidFill>
              </a:rPr>
              <a:t> = 'Renato’;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SELECT * FROM Filho;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36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538CFBC-9D1F-402C-AC4A-C64819C9B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588" t="54200" r="54725" b="16401"/>
          <a:stretch/>
        </p:blipFill>
        <p:spPr>
          <a:xfrm>
            <a:off x="3671900" y="2859781"/>
            <a:ext cx="2196244" cy="184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64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Exemplo com NO ACTION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endParaRPr lang="en-US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1200" dirty="0" err="1">
                <a:solidFill>
                  <a:srgbClr val="FF0000"/>
                </a:solidFill>
              </a:rPr>
              <a:t>Vamos</a:t>
            </a:r>
            <a:r>
              <a:rPr lang="en-US" sz="1200" dirty="0">
                <a:solidFill>
                  <a:srgbClr val="FF0000"/>
                </a:solidFill>
              </a:rPr>
              <a:t> </a:t>
            </a:r>
            <a:r>
              <a:rPr lang="en-US" sz="1200" dirty="0" err="1">
                <a:solidFill>
                  <a:srgbClr val="FF0000"/>
                </a:solidFill>
              </a:rPr>
              <a:t>excluir</a:t>
            </a:r>
            <a:r>
              <a:rPr lang="en-US" sz="1200" dirty="0">
                <a:solidFill>
                  <a:srgbClr val="FF0000"/>
                </a:solidFill>
              </a:rPr>
              <a:t> as </a:t>
            </a:r>
            <a:r>
              <a:rPr lang="en-US" sz="1200" dirty="0" err="1">
                <a:solidFill>
                  <a:srgbClr val="FF0000"/>
                </a:solidFill>
              </a:rPr>
              <a:t>tabelas</a:t>
            </a:r>
            <a:r>
              <a:rPr lang="en-US" sz="1200" dirty="0">
                <a:solidFill>
                  <a:srgbClr val="FF0000"/>
                </a:solidFill>
              </a:rPr>
              <a:t>:</a:t>
            </a:r>
          </a:p>
          <a:p>
            <a:pPr marL="34005" indent="0" fontAlgn="base">
              <a:buNone/>
            </a:pPr>
            <a:r>
              <a:rPr lang="en-US" sz="1200" dirty="0">
                <a:solidFill>
                  <a:srgbClr val="FF0000"/>
                </a:solidFill>
              </a:rPr>
              <a:t>DROP TABLE Filho;</a:t>
            </a:r>
          </a:p>
          <a:p>
            <a:pPr marL="34005" indent="0" fontAlgn="base">
              <a:buNone/>
            </a:pPr>
            <a:r>
              <a:rPr lang="en-US" sz="1200" dirty="0">
                <a:solidFill>
                  <a:srgbClr val="FF0000"/>
                </a:solidFill>
              </a:rPr>
              <a:t>DROP TABLE Pai;</a:t>
            </a:r>
            <a:endParaRPr lang="pt-BR" sz="12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0589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Exemplo com NO ACTION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CREATE TABLE Pai (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 SMALLINT PRIMARY KEY,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Nome_Pai</a:t>
            </a:r>
            <a:r>
              <a:rPr lang="pt-BR" sz="1200" dirty="0">
                <a:solidFill>
                  <a:srgbClr val="FF0000"/>
                </a:solidFill>
              </a:rPr>
              <a:t> VARCHAR(50)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CREATE TABLE Filho (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ID_Filho</a:t>
            </a:r>
            <a:r>
              <a:rPr lang="pt-BR" sz="1200" dirty="0">
                <a:solidFill>
                  <a:srgbClr val="FF0000"/>
                </a:solidFill>
              </a:rPr>
              <a:t> SMALLINT IDENTITY PRIMARY KEY,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Nome_Filho</a:t>
            </a:r>
            <a:r>
              <a:rPr lang="pt-BR" sz="1200" dirty="0">
                <a:solidFill>
                  <a:srgbClr val="FF0000"/>
                </a:solidFill>
              </a:rPr>
              <a:t> VARCHAR(50),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 SMALLINT,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CONSTRAINT </a:t>
            </a:r>
            <a:r>
              <a:rPr lang="pt-BR" sz="1200" dirty="0" err="1">
                <a:solidFill>
                  <a:srgbClr val="FF0000"/>
                </a:solidFill>
              </a:rPr>
              <a:t>fk_id_pai</a:t>
            </a:r>
            <a:r>
              <a:rPr lang="pt-BR" sz="1200" dirty="0">
                <a:solidFill>
                  <a:srgbClr val="FF0000"/>
                </a:solidFill>
              </a:rPr>
              <a:t> FOREIGN KEY (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REFERENCES Pai(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 ON DELETE NO ACTION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305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Exemplo com NO ACTION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INSERT INTO Pai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VALUES (1,'João'), (2,'Mário'), (3,'Renato'), (4,'Emerson'), (5,'André');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INSERT INTO Filho (</a:t>
            </a:r>
            <a:r>
              <a:rPr lang="pt-BR" sz="1200" dirty="0" err="1">
                <a:solidFill>
                  <a:srgbClr val="FF0000"/>
                </a:solidFill>
              </a:rPr>
              <a:t>Nome_Filho</a:t>
            </a:r>
            <a:r>
              <a:rPr lang="pt-BR" sz="1200" dirty="0">
                <a:solidFill>
                  <a:srgbClr val="FF0000"/>
                </a:solidFill>
              </a:rPr>
              <a:t>, </a:t>
            </a:r>
            <a:r>
              <a:rPr lang="pt-BR" sz="1200" dirty="0" err="1">
                <a:solidFill>
                  <a:srgbClr val="FF0000"/>
                </a:solidFill>
              </a:rPr>
              <a:t>ID_Pai</a:t>
            </a:r>
            <a:r>
              <a:rPr lang="pt-BR" sz="12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VALUES ('João',1), ('Mário',1), ('Renato',3), ('Emerson',4), ('André',3);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DELETE FROM Pai</a:t>
            </a:r>
          </a:p>
          <a:p>
            <a:pPr marL="34005" indent="0" fontAlgn="base">
              <a:buNone/>
            </a:pPr>
            <a:r>
              <a:rPr lang="pt-BR" sz="1200" dirty="0" err="1">
                <a:solidFill>
                  <a:srgbClr val="FF0000"/>
                </a:solidFill>
              </a:rPr>
              <a:t>where</a:t>
            </a:r>
            <a:r>
              <a:rPr lang="pt-BR" sz="1200" dirty="0">
                <a:solidFill>
                  <a:srgbClr val="FF0000"/>
                </a:solidFill>
              </a:rPr>
              <a:t> </a:t>
            </a:r>
            <a:r>
              <a:rPr lang="pt-BR" sz="1200" dirty="0" err="1">
                <a:solidFill>
                  <a:srgbClr val="FF0000"/>
                </a:solidFill>
              </a:rPr>
              <a:t>Nome_Pai</a:t>
            </a:r>
            <a:r>
              <a:rPr lang="pt-BR" sz="1200" dirty="0">
                <a:solidFill>
                  <a:srgbClr val="FF0000"/>
                </a:solidFill>
              </a:rPr>
              <a:t> = 'Renato';</a:t>
            </a:r>
          </a:p>
          <a:p>
            <a:pPr marL="34005" indent="0" fontAlgn="base">
              <a:buNone/>
            </a:pPr>
            <a:endParaRPr lang="pt-BR" sz="12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200" dirty="0">
                <a:solidFill>
                  <a:srgbClr val="FF0000"/>
                </a:solidFill>
              </a:rPr>
              <a:t>O sistema </a:t>
            </a:r>
            <a:r>
              <a:rPr lang="pt-BR" sz="1200">
                <a:solidFill>
                  <a:srgbClr val="FF0000"/>
                </a:solidFill>
              </a:rPr>
              <a:t>não irá aceitar </a:t>
            </a:r>
            <a:r>
              <a:rPr lang="pt-BR" sz="1200" dirty="0">
                <a:solidFill>
                  <a:srgbClr val="FF0000"/>
                </a:solidFill>
              </a:rPr>
              <a:t>apagar o pai devido a restrição criada.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00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Excluir Banco de Dados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Podemos excluir um banco de dados existente com o comando:</a:t>
            </a:r>
          </a:p>
          <a:p>
            <a:pPr marL="34005" indent="0" algn="just" fontAlgn="base">
              <a:buNone/>
            </a:pPr>
            <a:endParaRPr lang="pt-BR" dirty="0"/>
          </a:p>
          <a:p>
            <a:pPr marL="34005" indent="0" algn="just" fontAlgn="base">
              <a:buNone/>
            </a:pPr>
            <a:endParaRPr lang="pt-BR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DB5668-2235-4F63-9C17-C1EF2F80F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3" y="1685857"/>
            <a:ext cx="2664296" cy="332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39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CREATE TABLE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Para criar tabelas em um banco de dados, usamos a declaração </a:t>
            </a:r>
            <a:r>
              <a:rPr lang="pt-BR" b="1" dirty="0"/>
              <a:t>CREATE TABLE</a:t>
            </a:r>
            <a:r>
              <a:rPr lang="pt-BR" dirty="0"/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3498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CREATE TABLE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Veja a sintaxe:</a:t>
            </a:r>
          </a:p>
          <a:p>
            <a:pPr marL="34005" indent="0" fontAlgn="base">
              <a:buNone/>
            </a:pPr>
            <a:r>
              <a:rPr lang="pt-BR" dirty="0">
                <a:solidFill>
                  <a:srgbClr val="FF0000"/>
                </a:solidFill>
              </a:rPr>
              <a:t>CREATE TABLE [IF NOT EXISTS] </a:t>
            </a:r>
            <a:r>
              <a:rPr lang="pt-BR" dirty="0" err="1">
                <a:solidFill>
                  <a:srgbClr val="FF0000"/>
                </a:solidFill>
              </a:rPr>
              <a:t>nome_tabela</a:t>
            </a:r>
            <a:r>
              <a:rPr lang="pt-BR" dirty="0">
                <a:solidFill>
                  <a:srgbClr val="FF0000"/>
                </a:solidFill>
              </a:rPr>
              <a:t> (</a:t>
            </a:r>
          </a:p>
          <a:p>
            <a:pPr marL="34005" indent="0" fontAlgn="base">
              <a:buNone/>
            </a:pPr>
            <a:r>
              <a:rPr lang="pt-BR" dirty="0">
                <a:solidFill>
                  <a:srgbClr val="FF0000"/>
                </a:solidFill>
              </a:rPr>
              <a:t>       coluna </a:t>
            </a:r>
            <a:r>
              <a:rPr lang="pt-BR" dirty="0" err="1">
                <a:solidFill>
                  <a:srgbClr val="FF0000"/>
                </a:solidFill>
              </a:rPr>
              <a:t>tipo_dados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constraints</a:t>
            </a:r>
            <a:endParaRPr lang="pt-BR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dirty="0">
                <a:solidFill>
                  <a:srgbClr val="FF0000"/>
                </a:solidFill>
              </a:rPr>
              <a:t>       coluna </a:t>
            </a:r>
            <a:r>
              <a:rPr lang="pt-BR" dirty="0" err="1">
                <a:solidFill>
                  <a:srgbClr val="FF0000"/>
                </a:solidFill>
              </a:rPr>
              <a:t>tipo_dados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constraints</a:t>
            </a:r>
            <a:endParaRPr lang="pt-BR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dirty="0">
                <a:solidFill>
                  <a:srgbClr val="FF0000"/>
                </a:solidFill>
              </a:rPr>
              <a:t>       coluna </a:t>
            </a:r>
            <a:r>
              <a:rPr lang="pt-BR" dirty="0" err="1">
                <a:solidFill>
                  <a:srgbClr val="FF0000"/>
                </a:solidFill>
              </a:rPr>
              <a:t>tipo_dados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constraints</a:t>
            </a:r>
            <a:endParaRPr lang="pt-BR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dirty="0">
                <a:solidFill>
                  <a:srgbClr val="FF0000"/>
                </a:solidFill>
              </a:rPr>
              <a:t>       ...</a:t>
            </a:r>
          </a:p>
          <a:p>
            <a:pPr marL="34005" indent="0" fontAlgn="base">
              <a:buNone/>
            </a:pPr>
            <a:r>
              <a:rPr lang="pt-BR" dirty="0">
                <a:solidFill>
                  <a:srgbClr val="FF0000"/>
                </a:solidFill>
              </a:rPr>
              <a:t>);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8733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CREATE TABLE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700" dirty="0">
                <a:solidFill>
                  <a:srgbClr val="FF0000"/>
                </a:solidFill>
              </a:rPr>
              <a:t>USE Biblioteca;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CREATE TABLE </a:t>
            </a:r>
            <a:r>
              <a:rPr lang="pt-BR" sz="1700" dirty="0" err="1">
                <a:solidFill>
                  <a:srgbClr val="FF0000"/>
                </a:solidFill>
              </a:rPr>
              <a:t>tbl_livro</a:t>
            </a:r>
            <a:r>
              <a:rPr lang="pt-BR" sz="1700" dirty="0">
                <a:solidFill>
                  <a:srgbClr val="FF0000"/>
                </a:solidFill>
              </a:rPr>
              <a:t> (</a:t>
            </a:r>
          </a:p>
          <a:p>
            <a:pPr marL="34005" indent="0">
              <a:buNone/>
            </a:pPr>
            <a:r>
              <a:rPr lang="en-US" sz="1700" dirty="0" err="1">
                <a:solidFill>
                  <a:srgbClr val="FF0000"/>
                </a:solidFill>
              </a:rPr>
              <a:t>ID_Livro</a:t>
            </a:r>
            <a:r>
              <a:rPr lang="en-US" sz="1700" dirty="0">
                <a:solidFill>
                  <a:srgbClr val="FF0000"/>
                </a:solidFill>
              </a:rPr>
              <a:t> SMALLINT IDENTITY PRIMARY KEY,</a:t>
            </a:r>
          </a:p>
          <a:p>
            <a:pPr marL="34005" indent="0">
              <a:buNone/>
            </a:pPr>
            <a:r>
              <a:rPr lang="pt-BR" sz="1700" dirty="0" err="1">
                <a:solidFill>
                  <a:srgbClr val="FF0000"/>
                </a:solidFill>
              </a:rPr>
              <a:t>Nome_Livro</a:t>
            </a:r>
            <a:r>
              <a:rPr lang="pt-BR" sz="1700" dirty="0">
                <a:solidFill>
                  <a:srgbClr val="FF0000"/>
                </a:solidFill>
              </a:rPr>
              <a:t> VARCHAR(70) NOT NULL,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ISBN13 CHAR(13),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ISBN10 CHAR(10),</a:t>
            </a:r>
          </a:p>
          <a:p>
            <a:pPr marL="34005" indent="0">
              <a:buNone/>
            </a:pPr>
            <a:r>
              <a:rPr lang="pt-BR" sz="1700" dirty="0" err="1">
                <a:solidFill>
                  <a:srgbClr val="FF0000"/>
                </a:solidFill>
              </a:rPr>
              <a:t>ID_Categoria</a:t>
            </a:r>
            <a:r>
              <a:rPr lang="pt-BR" sz="1700" dirty="0">
                <a:solidFill>
                  <a:srgbClr val="FF0000"/>
                </a:solidFill>
              </a:rPr>
              <a:t> SMALLINT,</a:t>
            </a:r>
          </a:p>
          <a:p>
            <a:pPr marL="34005" indent="0">
              <a:buNone/>
            </a:pPr>
            <a:r>
              <a:rPr lang="en-US" sz="1700" dirty="0" err="1">
                <a:solidFill>
                  <a:srgbClr val="FF0000"/>
                </a:solidFill>
              </a:rPr>
              <a:t>ID_Autor</a:t>
            </a:r>
            <a:r>
              <a:rPr lang="en-US" sz="1700" dirty="0">
                <a:solidFill>
                  <a:srgbClr val="FF0000"/>
                </a:solidFill>
              </a:rPr>
              <a:t> SMALLINT NOT NULL,</a:t>
            </a:r>
          </a:p>
          <a:p>
            <a:pPr marL="34005" indent="0">
              <a:buNone/>
            </a:pPr>
            <a:r>
              <a:rPr lang="pt-BR" sz="1700" dirty="0" err="1">
                <a:solidFill>
                  <a:srgbClr val="FF0000"/>
                </a:solidFill>
              </a:rPr>
              <a:t>ID_Editora</a:t>
            </a:r>
            <a:r>
              <a:rPr lang="pt-BR" sz="1700" dirty="0">
                <a:solidFill>
                  <a:srgbClr val="FF0000"/>
                </a:solidFill>
              </a:rPr>
              <a:t> SMALLINT,</a:t>
            </a:r>
          </a:p>
          <a:p>
            <a:pPr marL="34005" indent="0">
              <a:buNone/>
            </a:pPr>
            <a:r>
              <a:rPr lang="en-US" sz="1700" dirty="0" err="1">
                <a:solidFill>
                  <a:srgbClr val="FF0000"/>
                </a:solidFill>
              </a:rPr>
              <a:t>Data_Pub</a:t>
            </a:r>
            <a:r>
              <a:rPr lang="en-US" sz="1700" dirty="0">
                <a:solidFill>
                  <a:srgbClr val="FF0000"/>
                </a:solidFill>
              </a:rPr>
              <a:t> DATE NOT NULL,</a:t>
            </a:r>
          </a:p>
          <a:p>
            <a:pPr marL="34005" indent="0">
              <a:buNone/>
            </a:pPr>
            <a:r>
              <a:rPr lang="pt-BR" sz="1700" dirty="0" err="1">
                <a:solidFill>
                  <a:srgbClr val="FF0000"/>
                </a:solidFill>
              </a:rPr>
              <a:t>Preco_Livro</a:t>
            </a:r>
            <a:r>
              <a:rPr lang="pt-BR" sz="1700" dirty="0">
                <a:solidFill>
                  <a:srgbClr val="FF0000"/>
                </a:solidFill>
              </a:rPr>
              <a:t> DECIMAL(6,2) NOT NULL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) 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79182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CREATE TABLE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800" dirty="0"/>
              <a:t>criar uma tabela para armazenar os dados dos autores: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CREATE TABLE </a:t>
            </a:r>
            <a:r>
              <a:rPr lang="pt-BR" sz="1800" dirty="0" err="1">
                <a:solidFill>
                  <a:srgbClr val="FF0000"/>
                </a:solidFill>
              </a:rPr>
              <a:t>tbl_autores</a:t>
            </a:r>
            <a:r>
              <a:rPr lang="pt-BR" sz="1800" dirty="0">
                <a:solidFill>
                  <a:srgbClr val="FF0000"/>
                </a:solidFill>
              </a:rPr>
              <a:t> (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 </a:t>
            </a:r>
            <a:r>
              <a:rPr lang="pt-BR" sz="1800" dirty="0" err="1">
                <a:solidFill>
                  <a:srgbClr val="FF0000"/>
                </a:solidFill>
              </a:rPr>
              <a:t>ID_Autor</a:t>
            </a:r>
            <a:r>
              <a:rPr lang="pt-BR" sz="1800" dirty="0">
                <a:solidFill>
                  <a:srgbClr val="FF0000"/>
                </a:solidFill>
              </a:rPr>
              <a:t> SMALLINT,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 </a:t>
            </a:r>
            <a:r>
              <a:rPr lang="pt-BR" sz="1800" dirty="0" err="1">
                <a:solidFill>
                  <a:srgbClr val="FF0000"/>
                </a:solidFill>
              </a:rPr>
              <a:t>Nome_Autor</a:t>
            </a:r>
            <a:r>
              <a:rPr lang="pt-BR" sz="1800" dirty="0">
                <a:solidFill>
                  <a:srgbClr val="FF0000"/>
                </a:solidFill>
              </a:rPr>
              <a:t> VARCHAR(40) NOT NULL,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 </a:t>
            </a:r>
            <a:r>
              <a:rPr lang="pt-BR" sz="1800" dirty="0" err="1">
                <a:solidFill>
                  <a:srgbClr val="FF0000"/>
                </a:solidFill>
              </a:rPr>
              <a:t>Sobrenome_Autor</a:t>
            </a:r>
            <a:r>
              <a:rPr lang="pt-BR" sz="1800" dirty="0">
                <a:solidFill>
                  <a:srgbClr val="FF0000"/>
                </a:solidFill>
              </a:rPr>
              <a:t> VARCHAR(60)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 CONSTRAINT </a:t>
            </a:r>
            <a:r>
              <a:rPr lang="pt-BR" sz="1800" dirty="0" err="1">
                <a:solidFill>
                  <a:srgbClr val="FF0000"/>
                </a:solidFill>
              </a:rPr>
              <a:t>pk_ID_Autor</a:t>
            </a:r>
            <a:r>
              <a:rPr lang="pt-BR" sz="1800" dirty="0">
                <a:solidFill>
                  <a:srgbClr val="FF0000"/>
                </a:solidFill>
              </a:rPr>
              <a:t> PRIMARY KEY (</a:t>
            </a:r>
            <a:r>
              <a:rPr lang="pt-BR" sz="1800" dirty="0" err="1">
                <a:solidFill>
                  <a:srgbClr val="FF0000"/>
                </a:solidFill>
              </a:rPr>
              <a:t>ID_Autor</a:t>
            </a:r>
            <a:r>
              <a:rPr lang="pt-BR" sz="18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 );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5034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CREATE TABLE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800" dirty="0"/>
              <a:t>Uma para armazenar as categorias de livros: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1800" dirty="0">
                <a:solidFill>
                  <a:srgbClr val="FF0000"/>
                </a:solidFill>
              </a:rPr>
              <a:t>CREATE TABLE </a:t>
            </a:r>
            <a:r>
              <a:rPr lang="en-US" sz="1800" dirty="0" err="1">
                <a:solidFill>
                  <a:srgbClr val="FF0000"/>
                </a:solidFill>
              </a:rPr>
              <a:t>tbl_categorias</a:t>
            </a:r>
            <a:r>
              <a:rPr lang="en-US" sz="1800" dirty="0">
                <a:solidFill>
                  <a:srgbClr val="FF0000"/>
                </a:solidFill>
              </a:rPr>
              <a:t> (</a:t>
            </a:r>
          </a:p>
          <a:p>
            <a:pPr marL="34005" indent="0" fontAlgn="base">
              <a:buNone/>
            </a:pPr>
            <a:r>
              <a:rPr lang="en-US" sz="1800" dirty="0" err="1">
                <a:solidFill>
                  <a:srgbClr val="FF0000"/>
                </a:solidFill>
              </a:rPr>
              <a:t>ID_Categoria</a:t>
            </a:r>
            <a:r>
              <a:rPr lang="en-US" sz="1800" dirty="0">
                <a:solidFill>
                  <a:srgbClr val="FF0000"/>
                </a:solidFill>
              </a:rPr>
              <a:t> SMALLINT PRIMARY KEY,</a:t>
            </a:r>
          </a:p>
          <a:p>
            <a:pPr marL="34005" indent="0" fontAlgn="base">
              <a:buNone/>
            </a:pPr>
            <a:r>
              <a:rPr lang="en-US" sz="1800" dirty="0" err="1">
                <a:solidFill>
                  <a:srgbClr val="FF0000"/>
                </a:solidFill>
              </a:rPr>
              <a:t>Categoria</a:t>
            </a:r>
            <a:r>
              <a:rPr lang="en-US" sz="1800" dirty="0">
                <a:solidFill>
                  <a:srgbClr val="FF0000"/>
                </a:solidFill>
              </a:rPr>
              <a:t> VARCHAR(30) NOT NULL</a:t>
            </a:r>
          </a:p>
          <a:p>
            <a:pPr marL="34005" indent="0" fontAlgn="base">
              <a:buNone/>
            </a:pPr>
            <a:r>
              <a:rPr lang="en-US" sz="1800" dirty="0">
                <a:solidFill>
                  <a:srgbClr val="FF0000"/>
                </a:solidFill>
              </a:rPr>
              <a:t>)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1438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CREATE TABLE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800" dirty="0"/>
              <a:t>Por fim, criamos uma tabela para armazenar os dados das editoras:</a:t>
            </a:r>
          </a:p>
          <a:p>
            <a:pPr marL="34005" indent="0" fontAlgn="base">
              <a:buNone/>
            </a:pPr>
            <a:endParaRPr lang="pt-BR" sz="18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CREATE TABLE </a:t>
            </a:r>
            <a:r>
              <a:rPr lang="pt-BR" sz="1800" dirty="0" err="1">
                <a:solidFill>
                  <a:srgbClr val="FF0000"/>
                </a:solidFill>
              </a:rPr>
              <a:t>tbl_editoras</a:t>
            </a:r>
            <a:r>
              <a:rPr lang="pt-BR" sz="1800" dirty="0">
                <a:solidFill>
                  <a:srgbClr val="FF0000"/>
                </a:solidFill>
              </a:rPr>
              <a:t> (</a:t>
            </a:r>
          </a:p>
          <a:p>
            <a:pPr marL="34005" indent="0">
              <a:buNone/>
            </a:pPr>
            <a:r>
              <a:rPr lang="en-US" sz="1800" dirty="0" err="1">
                <a:solidFill>
                  <a:srgbClr val="FF0000"/>
                </a:solidFill>
              </a:rPr>
              <a:t>ID_Editora</a:t>
            </a:r>
            <a:r>
              <a:rPr lang="en-US" sz="1800" dirty="0">
                <a:solidFill>
                  <a:srgbClr val="FF0000"/>
                </a:solidFill>
              </a:rPr>
              <a:t> SMALLINT PRIMARY KEY IDENTITY,</a:t>
            </a:r>
          </a:p>
          <a:p>
            <a:pPr marL="34005" indent="0">
              <a:buNone/>
            </a:pPr>
            <a:r>
              <a:rPr lang="it-IT" sz="1800" dirty="0">
                <a:solidFill>
                  <a:srgbClr val="FF0000"/>
                </a:solidFill>
              </a:rPr>
              <a:t>Nome_Editora VARCHAR(50) NOT NULL</a:t>
            </a: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)</a:t>
            </a:r>
          </a:p>
          <a:p>
            <a:pPr marL="34005" indent="0">
              <a:buNone/>
            </a:pPr>
            <a:r>
              <a:rPr lang="pt-BR" sz="1500" dirty="0"/>
              <a:t>As tabelas criadas ainda não estão relacionadas entre si. Mostraremos como realizar essa operação nas próximas lições.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85579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AUTO_INCREMENT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fontAlgn="base"/>
            <a:r>
              <a:rPr lang="pt-BR" sz="2000" dirty="0"/>
              <a:t>O auto incremento permite que um número único seja gerado automaticamente quando um novo registro é inserido em uma tabela.</a:t>
            </a:r>
          </a:p>
          <a:p>
            <a:pPr fontAlgn="base"/>
            <a:endParaRPr lang="pt-BR" sz="2000" dirty="0"/>
          </a:p>
          <a:p>
            <a:pPr fontAlgn="base"/>
            <a:r>
              <a:rPr lang="pt-BR" sz="2000" dirty="0"/>
              <a:t>Em SQL SERVER usamos a palavra chave </a:t>
            </a:r>
            <a:r>
              <a:rPr lang="pt-BR" sz="2000" b="1" dirty="0"/>
              <a:t>IDENTITY</a:t>
            </a:r>
            <a:r>
              <a:rPr lang="pt-BR" sz="2000" dirty="0"/>
              <a:t> (“identidade”) para denotar o auto incremento em uma coluna, cujo valor inicial padrão é 1, e se incrementa também em 1.</a:t>
            </a:r>
          </a:p>
          <a:p>
            <a:pPr fontAlgn="base"/>
            <a:endParaRPr lang="pt-BR" sz="2000" dirty="0"/>
          </a:p>
          <a:p>
            <a:pPr fontAlgn="base"/>
            <a:r>
              <a:rPr lang="pt-BR" sz="2000" dirty="0"/>
              <a:t>Para que o valor de IDENTITY inicie, por exemplo em 100, e se incremente de 2 em 2, use IDENTITY(100,2)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2175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AUTO_INCREMENT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fontAlgn="base"/>
            <a:r>
              <a:rPr lang="pt-BR" sz="2000" dirty="0"/>
              <a:t>Ao inserir valores na tabela, não é necessário especificar o valor para a coluna de </a:t>
            </a:r>
            <a:r>
              <a:rPr lang="pt-BR" sz="2000" dirty="0" err="1"/>
              <a:t>auto-incremento</a:t>
            </a:r>
            <a:r>
              <a:rPr lang="pt-BR" sz="2000" dirty="0"/>
              <a:t>.</a:t>
            </a:r>
          </a:p>
          <a:p>
            <a:pPr fontAlgn="base"/>
            <a:r>
              <a:rPr lang="pt-BR" sz="2000" dirty="0"/>
              <a:t>Não é possível alterar uma coluna existente para configurar IDENTITY.</a:t>
            </a:r>
          </a:p>
          <a:p>
            <a:pPr fontAlgn="base"/>
            <a:r>
              <a:rPr lang="pt-BR" sz="2000" dirty="0"/>
              <a:t>Se necessário, crie uma nova tabela com IDENTITY e exclua a atual.</a:t>
            </a:r>
          </a:p>
          <a:p>
            <a:pPr fontAlgn="base"/>
            <a:r>
              <a:rPr lang="pt-BR" sz="2000" dirty="0"/>
              <a:t>Só é permitido usar uma coluna de identidade por tabela.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069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Auto Incremento  – Exemplo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en-US" sz="1800" dirty="0">
                <a:solidFill>
                  <a:srgbClr val="FF0000"/>
                </a:solidFill>
              </a:rPr>
              <a:t>CREATE TABLE </a:t>
            </a:r>
            <a:r>
              <a:rPr lang="en-US" sz="1800" dirty="0" err="1">
                <a:solidFill>
                  <a:srgbClr val="FF0000"/>
                </a:solidFill>
              </a:rPr>
              <a:t>tbl_teste_identidade</a:t>
            </a:r>
            <a:endParaRPr lang="en-US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en-US" sz="1800" dirty="0">
                <a:solidFill>
                  <a:srgbClr val="FF0000"/>
                </a:solidFill>
              </a:rPr>
              <a:t>(</a:t>
            </a:r>
            <a:r>
              <a:rPr lang="en-US" sz="1800" dirty="0" err="1">
                <a:solidFill>
                  <a:srgbClr val="FF0000"/>
                </a:solidFill>
              </a:rPr>
              <a:t>ID_Teste</a:t>
            </a:r>
            <a:r>
              <a:rPr lang="en-US" sz="1800" dirty="0">
                <a:solidFill>
                  <a:srgbClr val="FF0000"/>
                </a:solidFill>
              </a:rPr>
              <a:t> SMALLINT PRIMARY KEY IDENTITY(10,2),</a:t>
            </a:r>
          </a:p>
          <a:p>
            <a:pPr marL="34005" indent="0" fontAlgn="base">
              <a:buNone/>
            </a:pPr>
            <a:r>
              <a:rPr lang="en-US" sz="1800" dirty="0">
                <a:solidFill>
                  <a:srgbClr val="FF0000"/>
                </a:solidFill>
              </a:rPr>
              <a:t>valor SMALLINT NOT NULL);</a:t>
            </a:r>
            <a:endParaRPr lang="pt-BR" sz="18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0875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Auto Incremento  – Exemplo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endParaRPr lang="pt-BR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18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INSERT INTO </a:t>
            </a:r>
            <a:r>
              <a:rPr lang="pt-BR" sz="1800" dirty="0" err="1">
                <a:solidFill>
                  <a:srgbClr val="FF0000"/>
                </a:solidFill>
              </a:rPr>
              <a:t>tbl_teste_identidade</a:t>
            </a:r>
            <a:r>
              <a:rPr lang="pt-BR" sz="1800" dirty="0">
                <a:solidFill>
                  <a:srgbClr val="FF0000"/>
                </a:solidFill>
              </a:rPr>
              <a:t> (valor) VALUES (10);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INSERT INTO </a:t>
            </a:r>
            <a:r>
              <a:rPr lang="pt-BR" sz="1800" dirty="0" err="1">
                <a:solidFill>
                  <a:srgbClr val="FF0000"/>
                </a:solidFill>
              </a:rPr>
              <a:t>tbl_teste_identidade</a:t>
            </a:r>
            <a:r>
              <a:rPr lang="pt-BR" sz="1800" dirty="0">
                <a:solidFill>
                  <a:srgbClr val="FF0000"/>
                </a:solidFill>
              </a:rPr>
              <a:t> (valor) VALUES (20);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INSERT INTO </a:t>
            </a:r>
            <a:r>
              <a:rPr lang="pt-BR" sz="1800" dirty="0" err="1">
                <a:solidFill>
                  <a:srgbClr val="FF0000"/>
                </a:solidFill>
              </a:rPr>
              <a:t>tbl_teste_identidade</a:t>
            </a:r>
            <a:r>
              <a:rPr lang="pt-BR" sz="1800" dirty="0">
                <a:solidFill>
                  <a:srgbClr val="FF0000"/>
                </a:solidFill>
              </a:rPr>
              <a:t> (valor) VALUES (30);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INSERT INTO </a:t>
            </a:r>
            <a:r>
              <a:rPr lang="pt-BR" sz="1800" dirty="0" err="1">
                <a:solidFill>
                  <a:srgbClr val="FF0000"/>
                </a:solidFill>
              </a:rPr>
              <a:t>tbl_teste_identidade</a:t>
            </a:r>
            <a:r>
              <a:rPr lang="pt-BR" sz="1800" dirty="0">
                <a:solidFill>
                  <a:srgbClr val="FF0000"/>
                </a:solidFill>
              </a:rPr>
              <a:t> (valor) VALUES (40);</a:t>
            </a:r>
          </a:p>
          <a:p>
            <a:pPr marL="34005" indent="0" fontAlgn="base">
              <a:buNone/>
            </a:pPr>
            <a:r>
              <a:rPr lang="pt-BR" sz="1800" dirty="0">
                <a:solidFill>
                  <a:srgbClr val="FF0000"/>
                </a:solidFill>
              </a:rPr>
              <a:t>SELECT * FROM </a:t>
            </a:r>
            <a:r>
              <a:rPr lang="pt-BR" sz="1800" dirty="0" err="1">
                <a:solidFill>
                  <a:srgbClr val="FF0000"/>
                </a:solidFill>
              </a:rPr>
              <a:t>tbl_teste_identidade</a:t>
            </a:r>
            <a:r>
              <a:rPr lang="pt-BR" sz="18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4716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</a:t>
            </a:r>
            <a:r>
              <a:rPr lang="pt-BR" sz="3000" b="1" dirty="0" err="1"/>
              <a:t>Constraints</a:t>
            </a:r>
            <a:r>
              <a:rPr lang="pt-BR" sz="3000" b="1" dirty="0"/>
              <a:t> (Restrições) no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fontAlgn="base"/>
            <a:r>
              <a:rPr lang="pt-BR" dirty="0"/>
              <a:t>As Restrições são regras aplicadas nas colunas de uma tabela.</a:t>
            </a:r>
          </a:p>
          <a:p>
            <a:pPr fontAlgn="base"/>
            <a:r>
              <a:rPr lang="pt-BR" dirty="0"/>
              <a:t>São usadas para limitar os tipos de dados que são inseridos.</a:t>
            </a:r>
          </a:p>
          <a:p>
            <a:pPr fontAlgn="base"/>
            <a:r>
              <a:rPr lang="pt-BR" dirty="0"/>
              <a:t>Podem ser especificadas no momento de criação da tabela (CREATE) ou após a tabela ter sido criada (ALTER)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37461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2500" b="1" dirty="0"/>
              <a:t>Alterar o próximo valor no campo de Identidade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987574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1400" dirty="0"/>
              <a:t>Para incremento atual </a:t>
            </a:r>
          </a:p>
          <a:p>
            <a:pPr marL="34005" indent="0" fontAlgn="base">
              <a:buNone/>
            </a:pPr>
            <a:r>
              <a:rPr lang="pt-BR" altLang="pt-BR" sz="1400" dirty="0">
                <a:solidFill>
                  <a:srgbClr val="FF0000"/>
                </a:solidFill>
              </a:rPr>
              <a:t>SELECT IDENT_CURRENT('</a:t>
            </a:r>
            <a:r>
              <a:rPr lang="pt-BR" sz="1400" dirty="0">
                <a:solidFill>
                  <a:srgbClr val="FF0000"/>
                </a:solidFill>
              </a:rPr>
              <a:t> </a:t>
            </a:r>
            <a:r>
              <a:rPr lang="pt-BR" sz="1400" dirty="0" err="1">
                <a:solidFill>
                  <a:srgbClr val="FF0000"/>
                </a:solidFill>
              </a:rPr>
              <a:t>tbl_teste_identidade</a:t>
            </a:r>
            <a:r>
              <a:rPr lang="pt-BR" altLang="pt-BR" sz="1400" dirty="0">
                <a:solidFill>
                  <a:srgbClr val="FF0000"/>
                </a:solidFill>
              </a:rPr>
              <a:t>'); </a:t>
            </a:r>
          </a:p>
          <a:p>
            <a:pPr marL="34005" indent="0" fontAlgn="base">
              <a:buNone/>
            </a:pPr>
            <a:endParaRPr lang="pt-BR" sz="14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500" dirty="0"/>
              <a:t>Para alterar o valor de identidade do próximo registro a ser armazenado em uma tabela, use o comando a seguir:</a:t>
            </a:r>
          </a:p>
          <a:p>
            <a:pPr marL="34005" indent="0" fontAlgn="base">
              <a:buNone/>
            </a:pPr>
            <a:r>
              <a:rPr lang="pt-BR" sz="1400" dirty="0">
                <a:solidFill>
                  <a:srgbClr val="FF0000"/>
                </a:solidFill>
              </a:rPr>
              <a:t>DBCC CHECKIDENT (</a:t>
            </a:r>
            <a:r>
              <a:rPr lang="pt-BR" sz="1400" dirty="0" err="1">
                <a:solidFill>
                  <a:srgbClr val="FF0000"/>
                </a:solidFill>
              </a:rPr>
              <a:t>nome_tabela</a:t>
            </a:r>
            <a:r>
              <a:rPr lang="pt-BR" sz="1400" dirty="0">
                <a:solidFill>
                  <a:srgbClr val="FF0000"/>
                </a:solidFill>
              </a:rPr>
              <a:t>, RESEED, </a:t>
            </a:r>
            <a:r>
              <a:rPr lang="pt-BR" sz="1400" dirty="0" err="1">
                <a:solidFill>
                  <a:srgbClr val="FF0000"/>
                </a:solidFill>
              </a:rPr>
              <a:t>valor_semente</a:t>
            </a:r>
            <a:r>
              <a:rPr lang="pt-BR" sz="14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endParaRPr lang="pt-BR" sz="1400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r>
              <a:rPr lang="pt-BR" sz="1400" dirty="0">
                <a:solidFill>
                  <a:schemeClr val="tx1"/>
                </a:solidFill>
              </a:rPr>
              <a:t>Exemplo. Usar o </a:t>
            </a:r>
            <a:r>
              <a:rPr lang="pt-BR" sz="1400">
                <a:solidFill>
                  <a:schemeClr val="tx1"/>
                </a:solidFill>
              </a:rPr>
              <a:t>valor 151 </a:t>
            </a:r>
            <a:r>
              <a:rPr lang="pt-BR" sz="1400" dirty="0">
                <a:solidFill>
                  <a:schemeClr val="tx1"/>
                </a:solidFill>
              </a:rPr>
              <a:t>a partir do próximo registro:</a:t>
            </a:r>
          </a:p>
          <a:p>
            <a:pPr marL="34005" indent="0" fontAlgn="base">
              <a:buNone/>
            </a:pPr>
            <a:r>
              <a:rPr lang="pt-BR" sz="1400" dirty="0">
                <a:solidFill>
                  <a:srgbClr val="FF0000"/>
                </a:solidFill>
              </a:rPr>
              <a:t>DBCC CHECKIDENT (</a:t>
            </a:r>
            <a:r>
              <a:rPr lang="pt-BR" sz="1400" dirty="0" err="1">
                <a:solidFill>
                  <a:srgbClr val="FF0000"/>
                </a:solidFill>
              </a:rPr>
              <a:t>tbl_teste_identidade</a:t>
            </a:r>
            <a:r>
              <a:rPr lang="pt-BR" sz="1400" dirty="0">
                <a:solidFill>
                  <a:srgbClr val="FF0000"/>
                </a:solidFill>
              </a:rPr>
              <a:t>, RESEED, 149);</a:t>
            </a:r>
          </a:p>
          <a:p>
            <a:pPr marL="34005" indent="0" fontAlgn="base">
              <a:buNone/>
            </a:pPr>
            <a:endParaRPr lang="pt-BR" sz="14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400" dirty="0">
                <a:solidFill>
                  <a:srgbClr val="FF0000"/>
                </a:solidFill>
              </a:rPr>
              <a:t>INSERT INTO </a:t>
            </a:r>
            <a:r>
              <a:rPr lang="pt-BR" sz="1400" dirty="0" err="1">
                <a:solidFill>
                  <a:srgbClr val="FF0000"/>
                </a:solidFill>
              </a:rPr>
              <a:t>tbl_teste_identidade</a:t>
            </a:r>
            <a:r>
              <a:rPr lang="pt-BR" sz="1400" dirty="0">
                <a:solidFill>
                  <a:srgbClr val="FF0000"/>
                </a:solidFill>
              </a:rPr>
              <a:t> (valor) VALUES (70);</a:t>
            </a:r>
          </a:p>
          <a:p>
            <a:pPr marL="34005" indent="0" fontAlgn="base">
              <a:buNone/>
            </a:pPr>
            <a:r>
              <a:rPr lang="pt-BR" sz="1400" dirty="0">
                <a:solidFill>
                  <a:srgbClr val="FF0000"/>
                </a:solidFill>
              </a:rPr>
              <a:t>INSERT INTO </a:t>
            </a:r>
            <a:r>
              <a:rPr lang="pt-BR" sz="1400" dirty="0" err="1">
                <a:solidFill>
                  <a:srgbClr val="FF0000"/>
                </a:solidFill>
              </a:rPr>
              <a:t>tbl_teste_identidade</a:t>
            </a:r>
            <a:r>
              <a:rPr lang="pt-BR" sz="1400" dirty="0">
                <a:solidFill>
                  <a:srgbClr val="FF0000"/>
                </a:solidFill>
              </a:rPr>
              <a:t> (valor) VALUES (80);</a:t>
            </a:r>
          </a:p>
          <a:p>
            <a:pPr marL="34005" indent="0" fontAlgn="base">
              <a:buNone/>
            </a:pPr>
            <a:r>
              <a:rPr lang="pt-BR" sz="1400" dirty="0">
                <a:solidFill>
                  <a:srgbClr val="FF0000"/>
                </a:solidFill>
              </a:rPr>
              <a:t>INSERT INTO </a:t>
            </a:r>
            <a:r>
              <a:rPr lang="pt-BR" sz="1400" dirty="0" err="1">
                <a:solidFill>
                  <a:srgbClr val="FF0000"/>
                </a:solidFill>
              </a:rPr>
              <a:t>tbl_teste_identidade</a:t>
            </a:r>
            <a:r>
              <a:rPr lang="pt-BR" sz="1400" dirty="0">
                <a:solidFill>
                  <a:srgbClr val="FF0000"/>
                </a:solidFill>
              </a:rPr>
              <a:t> (valor) VALUES (90);</a:t>
            </a:r>
          </a:p>
          <a:p>
            <a:pPr marL="34005" indent="0" fontAlgn="base">
              <a:buNone/>
            </a:pPr>
            <a:r>
              <a:rPr lang="pt-BR" sz="1400" dirty="0">
                <a:solidFill>
                  <a:srgbClr val="FF0000"/>
                </a:solidFill>
              </a:rPr>
              <a:t>SELECT * FROM </a:t>
            </a:r>
            <a:r>
              <a:rPr lang="pt-BR" sz="1400" dirty="0" err="1">
                <a:solidFill>
                  <a:srgbClr val="FF0000"/>
                </a:solidFill>
              </a:rPr>
              <a:t>tbl_teste_identidade</a:t>
            </a:r>
            <a:r>
              <a:rPr lang="pt-BR" sz="1400" dirty="0">
                <a:solidFill>
                  <a:srgbClr val="FF0000"/>
                </a:solidFill>
              </a:rPr>
              <a:t>;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24117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SQL </a:t>
            </a:r>
            <a:r>
              <a:rPr lang="pt-BR" sz="3000" b="1" dirty="0" err="1"/>
              <a:t>Constraints</a:t>
            </a:r>
            <a:r>
              <a:rPr lang="pt-BR" sz="3000" b="1" dirty="0"/>
              <a:t> (Restrições) no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As principais </a:t>
            </a:r>
            <a:r>
              <a:rPr lang="pt-BR" dirty="0" err="1"/>
              <a:t>constraints</a:t>
            </a:r>
            <a:r>
              <a:rPr lang="pt-BR" dirty="0"/>
              <a:t> são as seguintes:</a:t>
            </a:r>
          </a:p>
          <a:p>
            <a:pPr fontAlgn="base"/>
            <a:r>
              <a:rPr lang="en-US" dirty="0"/>
              <a:t>NOT NULL</a:t>
            </a:r>
          </a:p>
          <a:p>
            <a:pPr fontAlgn="base"/>
            <a:r>
              <a:rPr lang="en-US" dirty="0"/>
              <a:t>UNIQUE</a:t>
            </a:r>
          </a:p>
          <a:p>
            <a:pPr fontAlgn="base"/>
            <a:r>
              <a:rPr lang="en-US" dirty="0"/>
              <a:t>PRIMARY KEY</a:t>
            </a:r>
          </a:p>
          <a:p>
            <a:pPr fontAlgn="base"/>
            <a:r>
              <a:rPr lang="en-US" dirty="0"/>
              <a:t>FOREIGN KEY</a:t>
            </a:r>
          </a:p>
          <a:p>
            <a:pPr fontAlgn="base"/>
            <a:r>
              <a:rPr lang="en-US" dirty="0"/>
              <a:t>DEFAULT</a:t>
            </a:r>
          </a:p>
          <a:p>
            <a:pPr marL="34005" indent="0" fontAlgn="base">
              <a:buNone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977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NOT NULL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fontAlgn="base"/>
            <a:r>
              <a:rPr lang="pt-BR" dirty="0"/>
              <a:t>A </a:t>
            </a:r>
            <a:r>
              <a:rPr lang="pt-BR" dirty="0" err="1"/>
              <a:t>constraint</a:t>
            </a:r>
            <a:r>
              <a:rPr lang="pt-BR" dirty="0"/>
              <a:t> NOT NULL impõe a uma coluna a NÃO aceitar valores NULL.</a:t>
            </a:r>
          </a:p>
          <a:p>
            <a:pPr fontAlgn="base"/>
            <a:r>
              <a:rPr lang="pt-BR" dirty="0"/>
              <a:t>Ou seja, a </a:t>
            </a:r>
            <a:r>
              <a:rPr lang="pt-BR" dirty="0" err="1"/>
              <a:t>constraint</a:t>
            </a:r>
            <a:r>
              <a:rPr lang="pt-BR" dirty="0"/>
              <a:t> NOT NULL obriga um campo a sempre possuir um valor.</a:t>
            </a:r>
          </a:p>
          <a:p>
            <a:pPr fontAlgn="base"/>
            <a:r>
              <a:rPr lang="pt-BR" dirty="0"/>
              <a:t>Deste modo, não é possível inserir um registro (ou atualizar) sem entrar com um valor neste campo.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7264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UNIQUE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fontAlgn="base"/>
            <a:r>
              <a:rPr lang="pt-BR" dirty="0"/>
              <a:t>A restrição UNIQUE identifica de forma única cada registro em uma tabela de um banco de dados.</a:t>
            </a:r>
          </a:p>
          <a:p>
            <a:pPr fontAlgn="base"/>
            <a:r>
              <a:rPr lang="pt-BR" dirty="0"/>
              <a:t>As </a:t>
            </a:r>
            <a:r>
              <a:rPr lang="pt-BR" dirty="0" err="1"/>
              <a:t>constraints</a:t>
            </a:r>
            <a:r>
              <a:rPr lang="pt-BR" dirty="0"/>
              <a:t> UNIQUE e PRIMARY KEY garantem a unicidade em uma coluna ou conjunto de colunas.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639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84899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UNIQUE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fontAlgn="base"/>
            <a:r>
              <a:rPr lang="pt-BR" dirty="0"/>
              <a:t>Uma </a:t>
            </a:r>
            <a:r>
              <a:rPr lang="pt-BR" dirty="0" err="1"/>
              <a:t>constraint</a:t>
            </a:r>
            <a:r>
              <a:rPr lang="pt-BR" dirty="0"/>
              <a:t> PRIMARY KEY automaticamente possui uma restrição UNIQUE definida, portanto não é necessário especificar essa </a:t>
            </a:r>
            <a:r>
              <a:rPr lang="pt-BR" dirty="0" err="1"/>
              <a:t>constraint</a:t>
            </a:r>
            <a:r>
              <a:rPr lang="pt-BR" dirty="0"/>
              <a:t> neste caso.</a:t>
            </a:r>
          </a:p>
          <a:p>
            <a:pPr marL="34005" indent="0" fontAlgn="base">
              <a:buNone/>
            </a:pPr>
            <a:r>
              <a:rPr lang="pt-BR" dirty="0"/>
              <a:t>Exemplo:</a:t>
            </a:r>
          </a:p>
          <a:p>
            <a:pPr marL="34005" indent="0" fontAlgn="base">
              <a:buNone/>
            </a:pPr>
            <a:r>
              <a:rPr lang="pt-BR" dirty="0">
                <a:solidFill>
                  <a:srgbClr val="FF0000"/>
                </a:solidFill>
              </a:rPr>
              <a:t>Phone VARCHAR(12) NOT NULL UNIQUE,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816052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9695</TotalTime>
  <Words>2716</Words>
  <Application>Microsoft Office PowerPoint</Application>
  <PresentationFormat>Apresentação na tela (16:9)</PresentationFormat>
  <Paragraphs>333</Paragraphs>
  <Slides>50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50</vt:i4>
      </vt:variant>
    </vt:vector>
  </HeadingPairs>
  <TitlesOfParts>
    <vt:vector size="57" baseType="lpstr">
      <vt:lpstr>Source Sans Pro</vt:lpstr>
      <vt:lpstr>Calibri</vt:lpstr>
      <vt:lpstr>Arial</vt:lpstr>
      <vt:lpstr>Roboto Slab</vt:lpstr>
      <vt:lpstr>Arial Unicode MS</vt:lpstr>
      <vt:lpstr>Cordelia template</vt:lpstr>
      <vt:lpstr>Contents Slide Master</vt:lpstr>
      <vt:lpstr>Introdução a Banco de dados Comandos SQL Server    </vt:lpstr>
      <vt:lpstr>Como criar um banco de dados</vt:lpstr>
      <vt:lpstr>Comando USE</vt:lpstr>
      <vt:lpstr>Excluir Banco de Dados</vt:lpstr>
      <vt:lpstr>SQL Constraints (Restrições) no SQL</vt:lpstr>
      <vt:lpstr>SQL Constraints (Restrições) no SQL Server</vt:lpstr>
      <vt:lpstr>NOT NULL</vt:lpstr>
      <vt:lpstr>UNIQUE</vt:lpstr>
      <vt:lpstr>UNIQUE</vt:lpstr>
      <vt:lpstr>UNIQUE</vt:lpstr>
      <vt:lpstr>PRIMARY KEY</vt:lpstr>
      <vt:lpstr>PRIMARY KEY</vt:lpstr>
      <vt:lpstr>FOREIGN KEY</vt:lpstr>
      <vt:lpstr>FOREIGN KEY</vt:lpstr>
      <vt:lpstr>DEFAULT</vt:lpstr>
      <vt:lpstr>Opções de Chave Estrangeira no SQL </vt:lpstr>
      <vt:lpstr>Opções de Chave Estrangeira no SQL Server </vt:lpstr>
      <vt:lpstr>Opções de Chave Estrangeira no SQL </vt:lpstr>
      <vt:lpstr>Opções de Chave Estrangeira no SQL Server </vt:lpstr>
      <vt:lpstr>Opções de Chave Estrangeira no SQL </vt:lpstr>
      <vt:lpstr>Opções de Chave Estrangeira no SQL Server </vt:lpstr>
      <vt:lpstr>Opções de Chave Estrangeira no SQL </vt:lpstr>
      <vt:lpstr>Opções de Chave Estrangeira no SQL Server </vt:lpstr>
      <vt:lpstr>Opções de Chave Estrangeira no SQL Server </vt:lpstr>
      <vt:lpstr>Opções de Chave Estrangeira no SQL Server </vt:lpstr>
      <vt:lpstr>Opções de Chave Estrangeira no SQL Server </vt:lpstr>
      <vt:lpstr>Códigos SQL para criar o banco de teste e as tabelas:</vt:lpstr>
      <vt:lpstr>Carregando dados de teste nas tabelas:</vt:lpstr>
      <vt:lpstr>Consultando os dados carregados:</vt:lpstr>
      <vt:lpstr>ON DELETE CASCADE</vt:lpstr>
      <vt:lpstr>ON DELETE CASCADE</vt:lpstr>
      <vt:lpstr>ON DELETE CASCADE</vt:lpstr>
      <vt:lpstr>Exemplo com SET NULL</vt:lpstr>
      <vt:lpstr>Exemplo com SET NULL</vt:lpstr>
      <vt:lpstr>Exemplo com SET NULL</vt:lpstr>
      <vt:lpstr>Exemplo com SET NULL</vt:lpstr>
      <vt:lpstr>Exemplo com NO ACTION</vt:lpstr>
      <vt:lpstr>Exemplo com NO ACTION</vt:lpstr>
      <vt:lpstr>Exemplo com NO ACTION</vt:lpstr>
      <vt:lpstr>CREATE TABLE</vt:lpstr>
      <vt:lpstr>CREATE TABLE</vt:lpstr>
      <vt:lpstr>CREATE TABLE</vt:lpstr>
      <vt:lpstr>CREATE TABLE</vt:lpstr>
      <vt:lpstr>CREATE TABLE</vt:lpstr>
      <vt:lpstr>CREATE TABLE</vt:lpstr>
      <vt:lpstr>AUTO_INCREMENT SQL SERVER</vt:lpstr>
      <vt:lpstr>AUTO_INCREMENT SQL SERVER</vt:lpstr>
      <vt:lpstr>Auto Incremento  – Exemplo</vt:lpstr>
      <vt:lpstr>Auto Incremento  – Exemplo</vt:lpstr>
      <vt:lpstr>Alterar o próximo valor no campo de Identidade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 PARA RETOMADA DAS AULAS SENAI DR/MG</dc:title>
  <dc:creator>Mariana Rodrigues Alves de Souza</dc:creator>
  <cp:lastModifiedBy>user</cp:lastModifiedBy>
  <cp:revision>754</cp:revision>
  <cp:lastPrinted>2020-07-23T21:30:55Z</cp:lastPrinted>
  <dcterms:modified xsi:type="dcterms:W3CDTF">2023-01-20T23:08:56Z</dcterms:modified>
</cp:coreProperties>
</file>